
<file path=[Content_Types].xml><?xml version="1.0" encoding="utf-8"?>
<Types xmlns="http://schemas.openxmlformats.org/package/2006/content-types">
  <Default Extension="xml" ContentType="application/xml"/>
  <Default Extension="svg" ContentType="image/svg+xml"/>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style6.xml" ContentType="application/vnd.ms-office.chartstyle+xml"/>
  <Override PartName="/ppt/charts/colors6.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86" r:id="rId3"/>
    <p:sldMasterId id="2147483698" r:id="rId4"/>
  </p:sldMasterIdLst>
  <p:notesMasterIdLst>
    <p:notesMasterId r:id="rId21"/>
  </p:notesMasterIdLst>
  <p:sldIdLst>
    <p:sldId id="387" r:id="rId5"/>
    <p:sldId id="317" r:id="rId6"/>
    <p:sldId id="472" r:id="rId7"/>
    <p:sldId id="473" r:id="rId8"/>
    <p:sldId id="474" r:id="rId9"/>
    <p:sldId id="484" r:id="rId10"/>
    <p:sldId id="418" r:id="rId11"/>
    <p:sldId id="467" r:id="rId12"/>
    <p:sldId id="482" r:id="rId13"/>
    <p:sldId id="444" r:id="rId14"/>
    <p:sldId id="402" r:id="rId15"/>
    <p:sldId id="423" r:id="rId16"/>
    <p:sldId id="476" r:id="rId17"/>
    <p:sldId id="405" r:id="rId18"/>
    <p:sldId id="483" r:id="rId19"/>
    <p:sldId id="46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CC33"/>
    <a:srgbClr val="D9D9D9"/>
    <a:srgbClr val="CCFF3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6" d="100"/>
          <a:sy n="66" d="100"/>
        </p:scale>
        <p:origin x="-616" y="-104"/>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aukahi\Desktop\MASTER%20EX%20SITU%20SCI%20LIST_OCT_2016.xlsx" TargetMode="External"/><Relationship Id="rId2" Type="http://schemas.microsoft.com/office/2011/relationships/chartStyle" Target="style6.xml"/><Relationship Id="rId3" Type="http://schemas.microsoft.com/office/2011/relationships/chartColorStyle" Target="colors6.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spPr>
            <a:solidFill>
              <a:schemeClr val="accent2"/>
            </a:solidFill>
            <a:ln>
              <a:noFill/>
            </a:ln>
            <a:effectLst/>
          </c:spPr>
          <c:invertIfNegative val="0"/>
          <c:cat>
            <c:strRef>
              <c:f>MASTER!$D$245:$D$329</c:f>
              <c:strCache>
                <c:ptCount val="19"/>
                <c:pt idx="0">
                  <c:v>Cyanea acuminata   </c:v>
                </c:pt>
                <c:pt idx="1">
                  <c:v>Cyanea angustifolia </c:v>
                </c:pt>
                <c:pt idx="2">
                  <c:v>Cyanea calycina</c:v>
                </c:pt>
                <c:pt idx="3">
                  <c:v>Cyanea crispa </c:v>
                </c:pt>
                <c:pt idx="4">
                  <c:v>Cyanea grimesiana subsp. grimesiana</c:v>
                </c:pt>
                <c:pt idx="5">
                  <c:v>Cyanea grimesiana subsp. obatae </c:v>
                </c:pt>
                <c:pt idx="6">
                  <c:v>Cyanea humboldtiana </c:v>
                </c:pt>
                <c:pt idx="7">
                  <c:v>Cyanea konahuanuiensis</c:v>
                </c:pt>
                <c:pt idx="8">
                  <c:v>Cyanea koolauensis   </c:v>
                </c:pt>
                <c:pt idx="9">
                  <c:v>Cyanea lanceolata</c:v>
                </c:pt>
                <c:pt idx="10">
                  <c:v>Cyanea longiflora  </c:v>
                </c:pt>
                <c:pt idx="11">
                  <c:v>Cyanea membranacea</c:v>
                </c:pt>
                <c:pt idx="12">
                  <c:v>Cyanea pinnatifida   </c:v>
                </c:pt>
                <c:pt idx="13">
                  <c:v>Cyanea purpurellifolia</c:v>
                </c:pt>
                <c:pt idx="14">
                  <c:v>Cyanea sessilifolia</c:v>
                </c:pt>
                <c:pt idx="15">
                  <c:v>Cyanea st.-johnii   </c:v>
                </c:pt>
                <c:pt idx="16">
                  <c:v>Cyanea superba subsp. regina </c:v>
                </c:pt>
                <c:pt idx="17">
                  <c:v>Cyanea superba subsp. superba   </c:v>
                </c:pt>
                <c:pt idx="18">
                  <c:v>Cyanea truncata   </c:v>
                </c:pt>
              </c:strCache>
            </c:strRef>
          </c:cat>
          <c:val>
            <c:numRef>
              <c:f>MASTER!$AH$245:$AH$329</c:f>
              <c:numCache>
                <c:formatCode>General</c:formatCode>
                <c:ptCount val="19"/>
                <c:pt idx="0">
                  <c:v>293.0</c:v>
                </c:pt>
                <c:pt idx="2">
                  <c:v>332.0</c:v>
                </c:pt>
                <c:pt idx="3">
                  <c:v>17.0</c:v>
                </c:pt>
                <c:pt idx="4">
                  <c:v>0.0</c:v>
                </c:pt>
                <c:pt idx="5">
                  <c:v>20.0</c:v>
                </c:pt>
                <c:pt idx="6">
                  <c:v>259.0</c:v>
                </c:pt>
                <c:pt idx="7">
                  <c:v>50.0</c:v>
                </c:pt>
                <c:pt idx="8">
                  <c:v>115.0</c:v>
                </c:pt>
                <c:pt idx="9">
                  <c:v>123.0</c:v>
                </c:pt>
                <c:pt idx="10">
                  <c:v>83.0</c:v>
                </c:pt>
                <c:pt idx="11">
                  <c:v>200.0</c:v>
                </c:pt>
                <c:pt idx="12">
                  <c:v>0.0</c:v>
                </c:pt>
                <c:pt idx="13">
                  <c:v>21.0</c:v>
                </c:pt>
                <c:pt idx="14">
                  <c:v>0.0</c:v>
                </c:pt>
                <c:pt idx="15">
                  <c:v>62.0</c:v>
                </c:pt>
                <c:pt idx="16">
                  <c:v>0.0</c:v>
                </c:pt>
                <c:pt idx="17">
                  <c:v>0.0</c:v>
                </c:pt>
                <c:pt idx="18">
                  <c:v>2.0</c:v>
                </c:pt>
              </c:numCache>
            </c:numRef>
          </c:val>
          <c:extLst xmlns:c16r2="http://schemas.microsoft.com/office/drawing/2015/06/chart">
            <c:ext xmlns:c16="http://schemas.microsoft.com/office/drawing/2014/chart" uri="{C3380CC4-5D6E-409C-BE32-E72D297353CC}">
              <c16:uniqueId val="{00000000-30AB-41EC-8BE9-5481BE6962C6}"/>
            </c:ext>
          </c:extLst>
        </c:ser>
        <c:dLbls>
          <c:showLegendKey val="0"/>
          <c:showVal val="0"/>
          <c:showCatName val="0"/>
          <c:showSerName val="0"/>
          <c:showPercent val="0"/>
          <c:showBubbleSize val="0"/>
        </c:dLbls>
        <c:gapWidth val="219"/>
        <c:overlap val="-27"/>
        <c:axId val="-2139565976"/>
        <c:axId val="-2139562168"/>
      </c:barChart>
      <c:catAx>
        <c:axId val="-2139565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39562168"/>
        <c:crosses val="autoZero"/>
        <c:auto val="1"/>
        <c:lblAlgn val="ctr"/>
        <c:lblOffset val="100"/>
        <c:noMultiLvlLbl val="0"/>
      </c:catAx>
      <c:valAx>
        <c:axId val="-2139562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3956597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AB263D-48A8-C345-8677-00BD257B5F6D}" type="datetimeFigureOut">
              <a:rPr lang="en-US" smtClean="0"/>
              <a:pPr/>
              <a:t>10/19/18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A31DC3-4188-5247-A414-69C8D8D27B54}" type="slidenum">
              <a:rPr lang="en-US" smtClean="0"/>
              <a:pPr/>
              <a:t>‹#›</a:t>
            </a:fld>
            <a:endParaRPr lang="en-US"/>
          </a:p>
        </p:txBody>
      </p:sp>
    </p:spTree>
    <p:extLst>
      <p:ext uri="{BB962C8B-B14F-4D97-AF65-F5344CB8AC3E}">
        <p14:creationId xmlns:p14="http://schemas.microsoft.com/office/powerpoint/2010/main" val="11732943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eaLnBrk="1" hangingPunct="1">
              <a:spcBef>
                <a:spcPct val="0"/>
              </a:spcBef>
            </a:pPr>
            <a:r>
              <a:rPr lang="en-US" b="1">
                <a:solidFill>
                  <a:schemeClr val="bg1"/>
                </a:solidFill>
                <a:latin typeface="Calibri" charset="0"/>
                <a:ea typeface="ＭＳ Ｐゴシック" charset="0"/>
                <a:cs typeface="ＭＳ Ｐゴシック" charset="0"/>
              </a:rPr>
              <a:t>OANRP conducts conservation work for 51 plant species, including 49 angiosperms across 23 families, one fern, and one lycopod. These are managed in 349 populations, of which half must be stabilized and all represented in ex situ genetic storage. Long-term genetic storage secures propagules until threats can be controlled and contributes to diversifying genetic representation at reintroductions. </a:t>
            </a:r>
          </a:p>
          <a:p>
            <a:pPr eaLnBrk="1" hangingPunct="1">
              <a:spcBef>
                <a:spcPct val="0"/>
              </a:spcBef>
            </a:pPr>
            <a:r>
              <a:rPr lang="en-US" b="1">
                <a:solidFill>
                  <a:schemeClr val="bg1"/>
                </a:solidFill>
                <a:latin typeface="Calibri" charset="0"/>
                <a:ea typeface="ＭＳ Ｐゴシック" charset="0"/>
                <a:cs typeface="ＭＳ Ｐゴシック" charset="0"/>
              </a:rPr>
              <a:t> </a:t>
            </a:r>
          </a:p>
          <a:p>
            <a:pPr eaLnBrk="1" hangingPunct="1">
              <a:spcBef>
                <a:spcPct val="0"/>
              </a:spcBef>
            </a:pPr>
            <a:endParaRPr lang="en-US">
              <a:latin typeface="Calibri" charset="0"/>
              <a:ea typeface="ＭＳ Ｐゴシック" charset="0"/>
              <a:cs typeface="ＭＳ Ｐゴシック" charset="0"/>
            </a:endParaRPr>
          </a:p>
        </p:txBody>
      </p:sp>
      <p:sp>
        <p:nvSpPr>
          <p:cNvPr id="19459"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35944BE7-53A5-424E-8577-F47FDBBFEEDC}" type="slidenum">
              <a:rPr lang="en-US" sz="1200">
                <a:latin typeface="Calibri" charset="0"/>
              </a:rPr>
              <a:pPr algn="r" eaLnBrk="1" hangingPunct="1"/>
              <a:t>2</a:t>
            </a:fld>
            <a:endParaRPr lang="en-US" sz="1200">
              <a:latin typeface="Calibri" charset="0"/>
            </a:endParaRPr>
          </a:p>
        </p:txBody>
      </p:sp>
    </p:spTree>
    <p:extLst>
      <p:ext uri="{BB962C8B-B14F-4D97-AF65-F5344CB8AC3E}">
        <p14:creationId xmlns:p14="http://schemas.microsoft.com/office/powerpoint/2010/main" val="1734984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a:solidFill>
                  <a:schemeClr val="tx1"/>
                </a:solidFill>
                <a:latin typeface="Arial" charset="0"/>
                <a:ea typeface="ＭＳ Ｐゴシック" charset="0"/>
              </a:defRPr>
            </a:lvl1pPr>
            <a:lvl2pPr marL="702756" indent="-270291" defTabSz="914485" eaLnBrk="0" hangingPunct="0">
              <a:defRPr>
                <a:solidFill>
                  <a:schemeClr val="tx1"/>
                </a:solidFill>
                <a:latin typeface="Arial" charset="0"/>
                <a:ea typeface="ＭＳ Ｐゴシック" charset="0"/>
              </a:defRPr>
            </a:lvl2pPr>
            <a:lvl3pPr marL="1081164" indent="-216233" defTabSz="914485" eaLnBrk="0" hangingPunct="0">
              <a:defRPr>
                <a:solidFill>
                  <a:schemeClr val="tx1"/>
                </a:solidFill>
                <a:latin typeface="Arial" charset="0"/>
                <a:ea typeface="ＭＳ Ｐゴシック" charset="0"/>
              </a:defRPr>
            </a:lvl3pPr>
            <a:lvl4pPr marL="1513629" indent="-216233" defTabSz="914485" eaLnBrk="0" hangingPunct="0">
              <a:defRPr>
                <a:solidFill>
                  <a:schemeClr val="tx1"/>
                </a:solidFill>
                <a:latin typeface="Arial" charset="0"/>
                <a:ea typeface="ＭＳ Ｐゴシック" charset="0"/>
              </a:defRPr>
            </a:lvl4pPr>
            <a:lvl5pPr marL="1946095" indent="-216233" defTabSz="914485" eaLnBrk="0" hangingPunct="0">
              <a:defRPr>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a:solidFill>
                  <a:schemeClr val="tx1"/>
                </a:solidFill>
                <a:latin typeface="Arial" charset="0"/>
                <a:ea typeface="ＭＳ Ｐゴシック" charset="0"/>
              </a:defRPr>
            </a:lvl9pPr>
          </a:lstStyle>
          <a:p>
            <a:pPr marL="0" marR="0" lvl="0" indent="0" defTabSz="914485" eaLnBrk="1" fontAlgn="auto" latinLnBrk="0" hangingPunct="1">
              <a:lnSpc>
                <a:spcPct val="100000"/>
              </a:lnSpc>
              <a:spcBef>
                <a:spcPts val="0"/>
              </a:spcBef>
              <a:spcAft>
                <a:spcPts val="0"/>
              </a:spcAft>
              <a:buClrTx/>
              <a:buSzTx/>
              <a:buFontTx/>
              <a:buNone/>
              <a:tabLst/>
              <a:defRPr/>
            </a:pPr>
            <a:fld id="{988326CE-7933-0148-AA59-980BE7B1000E}" type="slidenum">
              <a:rPr kumimoji="0" lang="en-US" sz="1800" b="0" i="0" u="none" strike="noStrike" kern="0" cap="none" spc="0" normalizeH="0" baseline="0" noProof="0">
                <a:ln>
                  <a:noFill/>
                </a:ln>
                <a:solidFill>
                  <a:schemeClr val="tx1"/>
                </a:solidFill>
                <a:effectLst/>
                <a:uLnTx/>
                <a:uFillTx/>
                <a:latin typeface="Arial" charset="0"/>
                <a:ea typeface="ＭＳ Ｐゴシック" charset="0"/>
              </a:rPr>
              <a:pPr marL="0" marR="0" lvl="0" indent="0" defTabSz="914485"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chemeClr val="tx1"/>
              </a:solidFill>
              <a:effectLst/>
              <a:uLnTx/>
              <a:uFillTx/>
              <a:latin typeface="Arial" charset="0"/>
              <a:ea typeface="ＭＳ Ｐゴシック"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16182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Placeholder 2"/>
          <p:cNvSpPr>
            <a:spLocks noGrp="1" noRot="1" noChangeAspect="1"/>
          </p:cNvSpPr>
          <p:nvPr>
            <p:ph type="sldImg"/>
          </p:nvPr>
        </p:nvSpPr>
        <p:spPr bwMode="auto">
          <a:noFill/>
          <a:ln>
            <a:solidFill>
              <a:srgbClr val="000000"/>
            </a:solidFill>
            <a:miter lim="800000"/>
            <a:headEnd/>
            <a:tailEnd/>
          </a:ln>
        </p:spPr>
      </p:sp>
      <p:sp>
        <p:nvSpPr>
          <p:cNvPr id="17410" name="Placeholder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ea typeface="ＭＳ Ｐゴシック" pitchFamily="-72" charset="-128"/>
              <a:cs typeface="ＭＳ Ｐゴシック" pitchFamily="-72" charset="-128"/>
            </a:endParaRPr>
          </a:p>
        </p:txBody>
      </p:sp>
    </p:spTree>
    <p:extLst>
      <p:ext uri="{BB962C8B-B14F-4D97-AF65-F5344CB8AC3E}">
        <p14:creationId xmlns:p14="http://schemas.microsoft.com/office/powerpoint/2010/main" val="571702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428D5E5-1757-8749-B926-9624DE7B7D74}" type="datetimeFigureOut">
              <a:rPr lang="en-US" smtClean="0"/>
              <a:pPr/>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17E34-91EE-434E-A905-AA2110E423CB}" type="slidenum">
              <a:rPr lang="en-US" smtClean="0"/>
              <a:pPr/>
              <a:t>‹#›</a:t>
            </a:fld>
            <a:endParaRPr lang="en-US"/>
          </a:p>
        </p:txBody>
      </p:sp>
    </p:spTree>
    <p:extLst>
      <p:ext uri="{BB962C8B-B14F-4D97-AF65-F5344CB8AC3E}">
        <p14:creationId xmlns:p14="http://schemas.microsoft.com/office/powerpoint/2010/main" val="407032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8D5E5-1757-8749-B926-9624DE7B7D74}" type="datetimeFigureOut">
              <a:rPr lang="en-US" smtClean="0"/>
              <a:pPr/>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17E34-91EE-434E-A905-AA2110E423CB}" type="slidenum">
              <a:rPr lang="en-US" smtClean="0"/>
              <a:pPr/>
              <a:t>‹#›</a:t>
            </a:fld>
            <a:endParaRPr lang="en-US"/>
          </a:p>
        </p:txBody>
      </p:sp>
    </p:spTree>
    <p:extLst>
      <p:ext uri="{BB962C8B-B14F-4D97-AF65-F5344CB8AC3E}">
        <p14:creationId xmlns:p14="http://schemas.microsoft.com/office/powerpoint/2010/main" val="514478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8D5E5-1757-8749-B926-9624DE7B7D74}" type="datetimeFigureOut">
              <a:rPr lang="en-US" smtClean="0"/>
              <a:pPr/>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17E34-91EE-434E-A905-AA2110E423CB}" type="slidenum">
              <a:rPr lang="en-US" smtClean="0"/>
              <a:pPr/>
              <a:t>‹#›</a:t>
            </a:fld>
            <a:endParaRPr lang="en-US"/>
          </a:p>
        </p:txBody>
      </p:sp>
    </p:spTree>
    <p:extLst>
      <p:ext uri="{BB962C8B-B14F-4D97-AF65-F5344CB8AC3E}">
        <p14:creationId xmlns:p14="http://schemas.microsoft.com/office/powerpoint/2010/main" val="1381210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61EF4B-64D1-4C40-BB0F-D756B189B12E}"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4A95B-3975-E945-839B-E21AE1A184FA}" type="slidenum">
              <a:rPr lang="en-US" smtClean="0"/>
              <a:t>‹#›</a:t>
            </a:fld>
            <a:endParaRPr lang="en-US"/>
          </a:p>
        </p:txBody>
      </p:sp>
    </p:spTree>
    <p:extLst>
      <p:ext uri="{BB962C8B-B14F-4D97-AF65-F5344CB8AC3E}">
        <p14:creationId xmlns:p14="http://schemas.microsoft.com/office/powerpoint/2010/main" val="3957286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1EF4B-64D1-4C40-BB0F-D756B189B12E}"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4A95B-3975-E945-839B-E21AE1A184FA}" type="slidenum">
              <a:rPr lang="en-US" smtClean="0"/>
              <a:t>‹#›</a:t>
            </a:fld>
            <a:endParaRPr lang="en-US"/>
          </a:p>
        </p:txBody>
      </p:sp>
    </p:spTree>
    <p:extLst>
      <p:ext uri="{BB962C8B-B14F-4D97-AF65-F5344CB8AC3E}">
        <p14:creationId xmlns:p14="http://schemas.microsoft.com/office/powerpoint/2010/main" val="3321059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1EF4B-64D1-4C40-BB0F-D756B189B12E}"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4A95B-3975-E945-839B-E21AE1A184FA}" type="slidenum">
              <a:rPr lang="en-US" smtClean="0"/>
              <a:t>‹#›</a:t>
            </a:fld>
            <a:endParaRPr lang="en-US"/>
          </a:p>
        </p:txBody>
      </p:sp>
    </p:spTree>
    <p:extLst>
      <p:ext uri="{BB962C8B-B14F-4D97-AF65-F5344CB8AC3E}">
        <p14:creationId xmlns:p14="http://schemas.microsoft.com/office/powerpoint/2010/main" val="3549722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61EF4B-64D1-4C40-BB0F-D756B189B12E}" type="datetimeFigureOut">
              <a:rPr lang="en-US" smtClean="0"/>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4A95B-3975-E945-839B-E21AE1A184FA}" type="slidenum">
              <a:rPr lang="en-US" smtClean="0"/>
              <a:t>‹#›</a:t>
            </a:fld>
            <a:endParaRPr lang="en-US"/>
          </a:p>
        </p:txBody>
      </p:sp>
    </p:spTree>
    <p:extLst>
      <p:ext uri="{BB962C8B-B14F-4D97-AF65-F5344CB8AC3E}">
        <p14:creationId xmlns:p14="http://schemas.microsoft.com/office/powerpoint/2010/main" val="2484595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61EF4B-64D1-4C40-BB0F-D756B189B12E}" type="datetimeFigureOut">
              <a:rPr lang="en-US" smtClean="0"/>
              <a:t>10/19/18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B4A95B-3975-E945-839B-E21AE1A184FA}" type="slidenum">
              <a:rPr lang="en-US" smtClean="0"/>
              <a:t>‹#›</a:t>
            </a:fld>
            <a:endParaRPr lang="en-US"/>
          </a:p>
        </p:txBody>
      </p:sp>
    </p:spTree>
    <p:extLst>
      <p:ext uri="{BB962C8B-B14F-4D97-AF65-F5344CB8AC3E}">
        <p14:creationId xmlns:p14="http://schemas.microsoft.com/office/powerpoint/2010/main" val="3488124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61EF4B-64D1-4C40-BB0F-D756B189B12E}" type="datetimeFigureOut">
              <a:rPr lang="en-US" smtClean="0"/>
              <a:t>10/19/18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B4A95B-3975-E945-839B-E21AE1A184FA}" type="slidenum">
              <a:rPr lang="en-US" smtClean="0"/>
              <a:t>‹#›</a:t>
            </a:fld>
            <a:endParaRPr lang="en-US"/>
          </a:p>
        </p:txBody>
      </p:sp>
    </p:spTree>
    <p:extLst>
      <p:ext uri="{BB962C8B-B14F-4D97-AF65-F5344CB8AC3E}">
        <p14:creationId xmlns:p14="http://schemas.microsoft.com/office/powerpoint/2010/main" val="3067233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1EF4B-64D1-4C40-BB0F-D756B189B12E}" type="datetimeFigureOut">
              <a:rPr lang="en-US" smtClean="0"/>
              <a:t>10/19/18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B4A95B-3975-E945-839B-E21AE1A184FA}" type="slidenum">
              <a:rPr lang="en-US" smtClean="0"/>
              <a:t>‹#›</a:t>
            </a:fld>
            <a:endParaRPr lang="en-US"/>
          </a:p>
        </p:txBody>
      </p:sp>
    </p:spTree>
    <p:extLst>
      <p:ext uri="{BB962C8B-B14F-4D97-AF65-F5344CB8AC3E}">
        <p14:creationId xmlns:p14="http://schemas.microsoft.com/office/powerpoint/2010/main" val="10740147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1EF4B-64D1-4C40-BB0F-D756B189B12E}" type="datetimeFigureOut">
              <a:rPr lang="en-US" smtClean="0"/>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4A95B-3975-E945-839B-E21AE1A184FA}" type="slidenum">
              <a:rPr lang="en-US" smtClean="0"/>
              <a:t>‹#›</a:t>
            </a:fld>
            <a:endParaRPr lang="en-US"/>
          </a:p>
        </p:txBody>
      </p:sp>
    </p:spTree>
    <p:extLst>
      <p:ext uri="{BB962C8B-B14F-4D97-AF65-F5344CB8AC3E}">
        <p14:creationId xmlns:p14="http://schemas.microsoft.com/office/powerpoint/2010/main" val="1716672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8D5E5-1757-8749-B926-9624DE7B7D74}" type="datetimeFigureOut">
              <a:rPr lang="en-US" smtClean="0"/>
              <a:pPr/>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17E34-91EE-434E-A905-AA2110E423CB}" type="slidenum">
              <a:rPr lang="en-US" smtClean="0"/>
              <a:pPr/>
              <a:t>‹#›</a:t>
            </a:fld>
            <a:endParaRPr lang="en-US"/>
          </a:p>
        </p:txBody>
      </p:sp>
    </p:spTree>
    <p:extLst>
      <p:ext uri="{BB962C8B-B14F-4D97-AF65-F5344CB8AC3E}">
        <p14:creationId xmlns:p14="http://schemas.microsoft.com/office/powerpoint/2010/main" val="2745326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1EF4B-64D1-4C40-BB0F-D756B189B12E}" type="datetimeFigureOut">
              <a:rPr lang="en-US" smtClean="0"/>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4A95B-3975-E945-839B-E21AE1A184FA}" type="slidenum">
              <a:rPr lang="en-US" smtClean="0"/>
              <a:t>‹#›</a:t>
            </a:fld>
            <a:endParaRPr lang="en-US"/>
          </a:p>
        </p:txBody>
      </p:sp>
    </p:spTree>
    <p:extLst>
      <p:ext uri="{BB962C8B-B14F-4D97-AF65-F5344CB8AC3E}">
        <p14:creationId xmlns:p14="http://schemas.microsoft.com/office/powerpoint/2010/main" val="6946991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1EF4B-64D1-4C40-BB0F-D756B189B12E}"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4A95B-3975-E945-839B-E21AE1A184FA}" type="slidenum">
              <a:rPr lang="en-US" smtClean="0"/>
              <a:t>‹#›</a:t>
            </a:fld>
            <a:endParaRPr lang="en-US"/>
          </a:p>
        </p:txBody>
      </p:sp>
    </p:spTree>
    <p:extLst>
      <p:ext uri="{BB962C8B-B14F-4D97-AF65-F5344CB8AC3E}">
        <p14:creationId xmlns:p14="http://schemas.microsoft.com/office/powerpoint/2010/main" val="3107471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1EF4B-64D1-4C40-BB0F-D756B189B12E}"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4A95B-3975-E945-839B-E21AE1A184FA}" type="slidenum">
              <a:rPr lang="en-US" smtClean="0"/>
              <a:t>‹#›</a:t>
            </a:fld>
            <a:endParaRPr lang="en-US"/>
          </a:p>
        </p:txBody>
      </p:sp>
    </p:spTree>
    <p:extLst>
      <p:ext uri="{BB962C8B-B14F-4D97-AF65-F5344CB8AC3E}">
        <p14:creationId xmlns:p14="http://schemas.microsoft.com/office/powerpoint/2010/main" val="19547181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070718-F9EF-4DA3-BFB1-64D149A197E4}"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E023F-9BD3-423D-8B6C-1BD961AD06F7}" type="slidenum">
              <a:rPr lang="en-US" smtClean="0"/>
              <a:t>‹#›</a:t>
            </a:fld>
            <a:endParaRPr lang="en-US"/>
          </a:p>
        </p:txBody>
      </p:sp>
    </p:spTree>
    <p:extLst>
      <p:ext uri="{BB962C8B-B14F-4D97-AF65-F5344CB8AC3E}">
        <p14:creationId xmlns:p14="http://schemas.microsoft.com/office/powerpoint/2010/main" val="40172994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070718-F9EF-4DA3-BFB1-64D149A197E4}"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E023F-9BD3-423D-8B6C-1BD961AD06F7}" type="slidenum">
              <a:rPr lang="en-US" smtClean="0"/>
              <a:t>‹#›</a:t>
            </a:fld>
            <a:endParaRPr lang="en-US"/>
          </a:p>
        </p:txBody>
      </p:sp>
    </p:spTree>
    <p:extLst>
      <p:ext uri="{BB962C8B-B14F-4D97-AF65-F5344CB8AC3E}">
        <p14:creationId xmlns:p14="http://schemas.microsoft.com/office/powerpoint/2010/main" val="1514727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070718-F9EF-4DA3-BFB1-64D149A197E4}"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E023F-9BD3-423D-8B6C-1BD961AD06F7}" type="slidenum">
              <a:rPr lang="en-US" smtClean="0"/>
              <a:t>‹#›</a:t>
            </a:fld>
            <a:endParaRPr lang="en-US"/>
          </a:p>
        </p:txBody>
      </p:sp>
    </p:spTree>
    <p:extLst>
      <p:ext uri="{BB962C8B-B14F-4D97-AF65-F5344CB8AC3E}">
        <p14:creationId xmlns:p14="http://schemas.microsoft.com/office/powerpoint/2010/main" val="13734042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070718-F9EF-4DA3-BFB1-64D149A197E4}" type="datetimeFigureOut">
              <a:rPr lang="en-US" smtClean="0"/>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E023F-9BD3-423D-8B6C-1BD961AD06F7}" type="slidenum">
              <a:rPr lang="en-US" smtClean="0"/>
              <a:t>‹#›</a:t>
            </a:fld>
            <a:endParaRPr lang="en-US"/>
          </a:p>
        </p:txBody>
      </p:sp>
    </p:spTree>
    <p:extLst>
      <p:ext uri="{BB962C8B-B14F-4D97-AF65-F5344CB8AC3E}">
        <p14:creationId xmlns:p14="http://schemas.microsoft.com/office/powerpoint/2010/main" val="3754473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070718-F9EF-4DA3-BFB1-64D149A197E4}" type="datetimeFigureOut">
              <a:rPr lang="en-US" smtClean="0"/>
              <a:t>10/19/18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0E023F-9BD3-423D-8B6C-1BD961AD06F7}" type="slidenum">
              <a:rPr lang="en-US" smtClean="0"/>
              <a:t>‹#›</a:t>
            </a:fld>
            <a:endParaRPr lang="en-US"/>
          </a:p>
        </p:txBody>
      </p:sp>
    </p:spTree>
    <p:extLst>
      <p:ext uri="{BB962C8B-B14F-4D97-AF65-F5344CB8AC3E}">
        <p14:creationId xmlns:p14="http://schemas.microsoft.com/office/powerpoint/2010/main" val="373981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070718-F9EF-4DA3-BFB1-64D149A197E4}" type="datetimeFigureOut">
              <a:rPr lang="en-US" smtClean="0"/>
              <a:t>10/19/18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0E023F-9BD3-423D-8B6C-1BD961AD06F7}" type="slidenum">
              <a:rPr lang="en-US" smtClean="0"/>
              <a:t>‹#›</a:t>
            </a:fld>
            <a:endParaRPr lang="en-US"/>
          </a:p>
        </p:txBody>
      </p:sp>
    </p:spTree>
    <p:extLst>
      <p:ext uri="{BB962C8B-B14F-4D97-AF65-F5344CB8AC3E}">
        <p14:creationId xmlns:p14="http://schemas.microsoft.com/office/powerpoint/2010/main" val="1725911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70718-F9EF-4DA3-BFB1-64D149A197E4}" type="datetimeFigureOut">
              <a:rPr lang="en-US" smtClean="0"/>
              <a:t>10/19/18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0E023F-9BD3-423D-8B6C-1BD961AD06F7}" type="slidenum">
              <a:rPr lang="en-US" smtClean="0"/>
              <a:t>‹#›</a:t>
            </a:fld>
            <a:endParaRPr lang="en-US"/>
          </a:p>
        </p:txBody>
      </p:sp>
    </p:spTree>
    <p:extLst>
      <p:ext uri="{BB962C8B-B14F-4D97-AF65-F5344CB8AC3E}">
        <p14:creationId xmlns:p14="http://schemas.microsoft.com/office/powerpoint/2010/main" val="43749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28D5E5-1757-8749-B926-9624DE7B7D74}" type="datetimeFigureOut">
              <a:rPr lang="en-US" smtClean="0"/>
              <a:pPr/>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017E34-91EE-434E-A905-AA2110E423CB}" type="slidenum">
              <a:rPr lang="en-US" smtClean="0"/>
              <a:pPr/>
              <a:t>‹#›</a:t>
            </a:fld>
            <a:endParaRPr lang="en-US"/>
          </a:p>
        </p:txBody>
      </p:sp>
    </p:spTree>
    <p:extLst>
      <p:ext uri="{BB962C8B-B14F-4D97-AF65-F5344CB8AC3E}">
        <p14:creationId xmlns:p14="http://schemas.microsoft.com/office/powerpoint/2010/main" val="3935658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070718-F9EF-4DA3-BFB1-64D149A197E4}" type="datetimeFigureOut">
              <a:rPr lang="en-US" smtClean="0"/>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E023F-9BD3-423D-8B6C-1BD961AD06F7}" type="slidenum">
              <a:rPr lang="en-US" smtClean="0"/>
              <a:t>‹#›</a:t>
            </a:fld>
            <a:endParaRPr lang="en-US"/>
          </a:p>
        </p:txBody>
      </p:sp>
    </p:spTree>
    <p:extLst>
      <p:ext uri="{BB962C8B-B14F-4D97-AF65-F5344CB8AC3E}">
        <p14:creationId xmlns:p14="http://schemas.microsoft.com/office/powerpoint/2010/main" val="4210610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7070718-F9EF-4DA3-BFB1-64D149A197E4}" type="datetimeFigureOut">
              <a:rPr lang="en-US" smtClean="0"/>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0E023F-9BD3-423D-8B6C-1BD961AD06F7}" type="slidenum">
              <a:rPr lang="en-US" smtClean="0"/>
              <a:t>‹#›</a:t>
            </a:fld>
            <a:endParaRPr lang="en-US"/>
          </a:p>
        </p:txBody>
      </p:sp>
    </p:spTree>
    <p:extLst>
      <p:ext uri="{BB962C8B-B14F-4D97-AF65-F5344CB8AC3E}">
        <p14:creationId xmlns:p14="http://schemas.microsoft.com/office/powerpoint/2010/main" val="42835981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070718-F9EF-4DA3-BFB1-64D149A197E4}"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E023F-9BD3-423D-8B6C-1BD961AD06F7}" type="slidenum">
              <a:rPr lang="en-US" smtClean="0"/>
              <a:t>‹#›</a:t>
            </a:fld>
            <a:endParaRPr lang="en-US"/>
          </a:p>
        </p:txBody>
      </p:sp>
    </p:spTree>
    <p:extLst>
      <p:ext uri="{BB962C8B-B14F-4D97-AF65-F5344CB8AC3E}">
        <p14:creationId xmlns:p14="http://schemas.microsoft.com/office/powerpoint/2010/main" val="445732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070718-F9EF-4DA3-BFB1-64D149A197E4}" type="datetimeFigureOut">
              <a:rPr lang="en-US" smtClean="0"/>
              <a:t>10/19/18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0E023F-9BD3-423D-8B6C-1BD961AD06F7}" type="slidenum">
              <a:rPr lang="en-US" smtClean="0"/>
              <a:t>‹#›</a:t>
            </a:fld>
            <a:endParaRPr lang="en-US"/>
          </a:p>
        </p:txBody>
      </p:sp>
    </p:spTree>
    <p:extLst>
      <p:ext uri="{BB962C8B-B14F-4D97-AF65-F5344CB8AC3E}">
        <p14:creationId xmlns:p14="http://schemas.microsoft.com/office/powerpoint/2010/main" val="4277213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706480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77979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464442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07332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730662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99466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28D5E5-1757-8749-B926-9624DE7B7D74}" type="datetimeFigureOut">
              <a:rPr lang="en-US" smtClean="0"/>
              <a:pPr/>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017E34-91EE-434E-A905-AA2110E423CB}" type="slidenum">
              <a:rPr lang="en-US" smtClean="0"/>
              <a:pPr/>
              <a:t>‹#›</a:t>
            </a:fld>
            <a:endParaRPr lang="en-US"/>
          </a:p>
        </p:txBody>
      </p:sp>
    </p:spTree>
    <p:extLst>
      <p:ext uri="{BB962C8B-B14F-4D97-AF65-F5344CB8AC3E}">
        <p14:creationId xmlns:p14="http://schemas.microsoft.com/office/powerpoint/2010/main" val="34783427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501830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57539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408492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856411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60230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28D5E5-1757-8749-B926-9624DE7B7D74}" type="datetimeFigureOut">
              <a:rPr lang="en-US" smtClean="0"/>
              <a:pPr/>
              <a:t>10/19/18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017E34-91EE-434E-A905-AA2110E423CB}" type="slidenum">
              <a:rPr lang="en-US" smtClean="0"/>
              <a:pPr/>
              <a:t>‹#›</a:t>
            </a:fld>
            <a:endParaRPr lang="en-US"/>
          </a:p>
        </p:txBody>
      </p:sp>
    </p:spTree>
    <p:extLst>
      <p:ext uri="{BB962C8B-B14F-4D97-AF65-F5344CB8AC3E}">
        <p14:creationId xmlns:p14="http://schemas.microsoft.com/office/powerpoint/2010/main" val="4294330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28D5E5-1757-8749-B926-9624DE7B7D74}" type="datetimeFigureOut">
              <a:rPr lang="en-US" smtClean="0"/>
              <a:pPr/>
              <a:t>10/19/18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017E34-91EE-434E-A905-AA2110E423CB}" type="slidenum">
              <a:rPr lang="en-US" smtClean="0"/>
              <a:pPr/>
              <a:t>‹#›</a:t>
            </a:fld>
            <a:endParaRPr lang="en-US"/>
          </a:p>
        </p:txBody>
      </p:sp>
    </p:spTree>
    <p:extLst>
      <p:ext uri="{BB962C8B-B14F-4D97-AF65-F5344CB8AC3E}">
        <p14:creationId xmlns:p14="http://schemas.microsoft.com/office/powerpoint/2010/main" val="3405065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8D5E5-1757-8749-B926-9624DE7B7D74}" type="datetimeFigureOut">
              <a:rPr lang="en-US" smtClean="0"/>
              <a:pPr/>
              <a:t>10/19/18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017E34-91EE-434E-A905-AA2110E423CB}" type="slidenum">
              <a:rPr lang="en-US" smtClean="0"/>
              <a:pPr/>
              <a:t>‹#›</a:t>
            </a:fld>
            <a:endParaRPr lang="en-US"/>
          </a:p>
        </p:txBody>
      </p:sp>
    </p:spTree>
    <p:extLst>
      <p:ext uri="{BB962C8B-B14F-4D97-AF65-F5344CB8AC3E}">
        <p14:creationId xmlns:p14="http://schemas.microsoft.com/office/powerpoint/2010/main" val="132080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28D5E5-1757-8749-B926-9624DE7B7D74}" type="datetimeFigureOut">
              <a:rPr lang="en-US" smtClean="0"/>
              <a:pPr/>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017E34-91EE-434E-A905-AA2110E423CB}" type="slidenum">
              <a:rPr lang="en-US" smtClean="0"/>
              <a:pPr/>
              <a:t>‹#›</a:t>
            </a:fld>
            <a:endParaRPr lang="en-US"/>
          </a:p>
        </p:txBody>
      </p:sp>
    </p:spTree>
    <p:extLst>
      <p:ext uri="{BB962C8B-B14F-4D97-AF65-F5344CB8AC3E}">
        <p14:creationId xmlns:p14="http://schemas.microsoft.com/office/powerpoint/2010/main" val="624987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28D5E5-1757-8749-B926-9624DE7B7D74}" type="datetimeFigureOut">
              <a:rPr lang="en-US" smtClean="0"/>
              <a:pPr/>
              <a:t>10/19/18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017E34-91EE-434E-A905-AA2110E423CB}" type="slidenum">
              <a:rPr lang="en-US" smtClean="0"/>
              <a:pPr/>
              <a:t>‹#›</a:t>
            </a:fld>
            <a:endParaRPr lang="en-US"/>
          </a:p>
        </p:txBody>
      </p:sp>
    </p:spTree>
    <p:extLst>
      <p:ext uri="{BB962C8B-B14F-4D97-AF65-F5344CB8AC3E}">
        <p14:creationId xmlns:p14="http://schemas.microsoft.com/office/powerpoint/2010/main" val="6710406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8D5E5-1757-8749-B926-9624DE7B7D74}" type="datetimeFigureOut">
              <a:rPr lang="en-US" smtClean="0"/>
              <a:pPr/>
              <a:t>10/19/18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017E34-91EE-434E-A905-AA2110E423CB}" type="slidenum">
              <a:rPr lang="en-US" smtClean="0"/>
              <a:pPr/>
              <a:t>‹#›</a:t>
            </a:fld>
            <a:endParaRPr lang="en-US"/>
          </a:p>
        </p:txBody>
      </p:sp>
    </p:spTree>
    <p:extLst>
      <p:ext uri="{BB962C8B-B14F-4D97-AF65-F5344CB8AC3E}">
        <p14:creationId xmlns:p14="http://schemas.microsoft.com/office/powerpoint/2010/main" val="126030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61EF4B-64D1-4C40-BB0F-D756B189B12E}" type="datetimeFigureOut">
              <a:rPr lang="en-US" smtClean="0"/>
              <a:t>10/19/18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4A95B-3975-E945-839B-E21AE1A184FA}" type="slidenum">
              <a:rPr lang="en-US" smtClean="0"/>
              <a:t>‹#›</a:t>
            </a:fld>
            <a:endParaRPr lang="en-US"/>
          </a:p>
        </p:txBody>
      </p:sp>
    </p:spTree>
    <p:extLst>
      <p:ext uri="{BB962C8B-B14F-4D97-AF65-F5344CB8AC3E}">
        <p14:creationId xmlns:p14="http://schemas.microsoft.com/office/powerpoint/2010/main" val="337154477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070718-F9EF-4DA3-BFB1-64D149A197E4}" type="datetimeFigureOut">
              <a:rPr lang="en-US" smtClean="0"/>
              <a:t>10/19/18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0E023F-9BD3-423D-8B6C-1BD961AD06F7}" type="slidenum">
              <a:rPr lang="en-US" smtClean="0"/>
              <a:t>‹#›</a:t>
            </a:fld>
            <a:endParaRPr lang="en-US"/>
          </a:p>
        </p:txBody>
      </p:sp>
    </p:spTree>
    <p:extLst>
      <p:ext uri="{BB962C8B-B14F-4D97-AF65-F5344CB8AC3E}">
        <p14:creationId xmlns:p14="http://schemas.microsoft.com/office/powerpoint/2010/main" val="182634696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61EF4B-64D1-4C40-BB0F-D756B189B12E}" type="datetimeFigureOut">
              <a:rPr lang="en-US" smtClean="0">
                <a:solidFill>
                  <a:prstClr val="black">
                    <a:tint val="75000"/>
                  </a:prstClr>
                </a:solidFill>
                <a:latin typeface="Calibri"/>
              </a:rPr>
              <a:pPr/>
              <a:t>10/19/18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4A95B-3975-E945-839B-E21AE1A184F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14352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s>
</file>

<file path=ppt/slides/_rels/slide13.xml.rels><?xml version="1.0" encoding="UTF-8" standalone="yes"?>
<Relationships xmlns="http://schemas.openxmlformats.org/package/2006/relationships"><Relationship Id="rId3" Type="http://schemas.openxmlformats.org/officeDocument/2006/relationships/image" Target="../media/image86.jpeg"/><Relationship Id="rId4" Type="http://schemas.openxmlformats.org/officeDocument/2006/relationships/image" Target="../media/image87.png"/><Relationship Id="rId5" Type="http://schemas.openxmlformats.org/officeDocument/2006/relationships/image" Target="../media/image115.svg"/><Relationship Id="rId1" Type="http://schemas.openxmlformats.org/officeDocument/2006/relationships/slideLayout" Target="../slideLayouts/slideLayout24.xml"/><Relationship Id="rId2"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8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0.jpeg"/></Relationships>
</file>

<file path=ppt/slides/_rels/slide2.xml.rels><?xml version="1.0" encoding="UTF-8" standalone="yes"?>
<Relationships xmlns="http://schemas.openxmlformats.org/package/2006/relationships"><Relationship Id="rId46" Type="http://schemas.openxmlformats.org/officeDocument/2006/relationships/image" Target="../media/image46.jpeg"/><Relationship Id="rId47" Type="http://schemas.openxmlformats.org/officeDocument/2006/relationships/image" Target="../media/image47.jpeg"/><Relationship Id="rId48" Type="http://schemas.openxmlformats.org/officeDocument/2006/relationships/image" Target="../media/image48.jpeg"/><Relationship Id="rId49" Type="http://schemas.openxmlformats.org/officeDocument/2006/relationships/image" Target="../media/image49.jpeg"/><Relationship Id="rId20" Type="http://schemas.openxmlformats.org/officeDocument/2006/relationships/image" Target="../media/image20.jpeg"/><Relationship Id="rId21" Type="http://schemas.openxmlformats.org/officeDocument/2006/relationships/image" Target="../media/image21.jpeg"/><Relationship Id="rId22" Type="http://schemas.openxmlformats.org/officeDocument/2006/relationships/image" Target="../media/image22.jpeg"/><Relationship Id="rId23" Type="http://schemas.openxmlformats.org/officeDocument/2006/relationships/image" Target="../media/image23.jpeg"/><Relationship Id="rId24" Type="http://schemas.openxmlformats.org/officeDocument/2006/relationships/image" Target="../media/image24.jpeg"/><Relationship Id="rId25" Type="http://schemas.openxmlformats.org/officeDocument/2006/relationships/image" Target="../media/image25.jpeg"/><Relationship Id="rId26" Type="http://schemas.openxmlformats.org/officeDocument/2006/relationships/image" Target="../media/image26.jpeg"/><Relationship Id="rId27" Type="http://schemas.openxmlformats.org/officeDocument/2006/relationships/image" Target="../media/image27.jpeg"/><Relationship Id="rId28" Type="http://schemas.openxmlformats.org/officeDocument/2006/relationships/image" Target="../media/image28.jpeg"/><Relationship Id="rId29" Type="http://schemas.openxmlformats.org/officeDocument/2006/relationships/image" Target="../media/image29.jpeg"/><Relationship Id="rId50" Type="http://schemas.openxmlformats.org/officeDocument/2006/relationships/image" Target="../media/image50.jpeg"/><Relationship Id="rId51" Type="http://schemas.openxmlformats.org/officeDocument/2006/relationships/image" Target="../media/image51.jpe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30" Type="http://schemas.openxmlformats.org/officeDocument/2006/relationships/image" Target="../media/image30.jpeg"/><Relationship Id="rId31" Type="http://schemas.openxmlformats.org/officeDocument/2006/relationships/image" Target="../media/image31.jpeg"/><Relationship Id="rId32" Type="http://schemas.openxmlformats.org/officeDocument/2006/relationships/image" Target="../media/image32.jpeg"/><Relationship Id="rId9" Type="http://schemas.openxmlformats.org/officeDocument/2006/relationships/image" Target="../media/image9.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33" Type="http://schemas.openxmlformats.org/officeDocument/2006/relationships/image" Target="../media/image33.jpeg"/><Relationship Id="rId34" Type="http://schemas.openxmlformats.org/officeDocument/2006/relationships/image" Target="../media/image34.jpeg"/><Relationship Id="rId35" Type="http://schemas.openxmlformats.org/officeDocument/2006/relationships/image" Target="../media/image35.jpeg"/><Relationship Id="rId36" Type="http://schemas.openxmlformats.org/officeDocument/2006/relationships/image" Target="../media/image36.jpeg"/><Relationship Id="rId10" Type="http://schemas.openxmlformats.org/officeDocument/2006/relationships/image" Target="../media/image10.jpeg"/><Relationship Id="rId11" Type="http://schemas.openxmlformats.org/officeDocument/2006/relationships/image" Target="../media/image11.jpeg"/><Relationship Id="rId12" Type="http://schemas.openxmlformats.org/officeDocument/2006/relationships/image" Target="../media/image12.jpeg"/><Relationship Id="rId13" Type="http://schemas.openxmlformats.org/officeDocument/2006/relationships/image" Target="../media/image13.jpeg"/><Relationship Id="rId14" Type="http://schemas.openxmlformats.org/officeDocument/2006/relationships/image" Target="../media/image14.jpeg"/><Relationship Id="rId15" Type="http://schemas.openxmlformats.org/officeDocument/2006/relationships/image" Target="../media/image15.jpeg"/><Relationship Id="rId16" Type="http://schemas.openxmlformats.org/officeDocument/2006/relationships/image" Target="../media/image16.jpeg"/><Relationship Id="rId17" Type="http://schemas.openxmlformats.org/officeDocument/2006/relationships/image" Target="../media/image17.jpeg"/><Relationship Id="rId18" Type="http://schemas.openxmlformats.org/officeDocument/2006/relationships/image" Target="../media/image18.jpeg"/><Relationship Id="rId19" Type="http://schemas.openxmlformats.org/officeDocument/2006/relationships/image" Target="../media/image19.jpeg"/><Relationship Id="rId37" Type="http://schemas.openxmlformats.org/officeDocument/2006/relationships/image" Target="../media/image37.jpeg"/><Relationship Id="rId38" Type="http://schemas.openxmlformats.org/officeDocument/2006/relationships/image" Target="../media/image38.jpeg"/><Relationship Id="rId39" Type="http://schemas.openxmlformats.org/officeDocument/2006/relationships/image" Target="../media/image39.jpeg"/><Relationship Id="rId40" Type="http://schemas.openxmlformats.org/officeDocument/2006/relationships/image" Target="../media/image40.jpeg"/><Relationship Id="rId41" Type="http://schemas.openxmlformats.org/officeDocument/2006/relationships/image" Target="../media/image41.jpeg"/><Relationship Id="rId42" Type="http://schemas.openxmlformats.org/officeDocument/2006/relationships/image" Target="../media/image42.jpeg"/><Relationship Id="rId43" Type="http://schemas.openxmlformats.org/officeDocument/2006/relationships/image" Target="../media/image43.jpeg"/><Relationship Id="rId44" Type="http://schemas.openxmlformats.org/officeDocument/2006/relationships/image" Target="../media/image44.jpeg"/><Relationship Id="rId45" Type="http://schemas.openxmlformats.org/officeDocument/2006/relationships/image" Target="../media/image4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5.jpeg"/></Relationships>
</file>

<file path=ppt/slides/_rels/slide7.xml.rels><?xml version="1.0" encoding="UTF-8" standalone="yes"?>
<Relationships xmlns="http://schemas.openxmlformats.org/package/2006/relationships"><Relationship Id="rId9" Type="http://schemas.openxmlformats.org/officeDocument/2006/relationships/image" Target="../media/image62.jpeg"/><Relationship Id="rId20" Type="http://schemas.openxmlformats.org/officeDocument/2006/relationships/image" Target="../media/image72.png"/><Relationship Id="rId21" Type="http://schemas.openxmlformats.org/officeDocument/2006/relationships/image" Target="../media/image73.png"/><Relationship Id="rId22" Type="http://schemas.openxmlformats.org/officeDocument/2006/relationships/image" Target="../media/image74.jpeg"/><Relationship Id="rId23" Type="http://schemas.openxmlformats.org/officeDocument/2006/relationships/image" Target="../media/image75.png"/><Relationship Id="rId24" Type="http://schemas.openxmlformats.org/officeDocument/2006/relationships/image" Target="../media/image76.jpeg"/><Relationship Id="rId25" Type="http://schemas.openxmlformats.org/officeDocument/2006/relationships/image" Target="../media/image77.jpeg"/><Relationship Id="rId26" Type="http://schemas.openxmlformats.org/officeDocument/2006/relationships/image" Target="../media/image78.jpeg"/><Relationship Id="rId27" Type="http://schemas.openxmlformats.org/officeDocument/2006/relationships/image" Target="../media/image79.png"/><Relationship Id="rId28" Type="http://schemas.openxmlformats.org/officeDocument/2006/relationships/image" Target="../media/image80.png"/><Relationship Id="rId10" Type="http://schemas.openxmlformats.org/officeDocument/2006/relationships/image" Target="../media/image63.jpeg"/><Relationship Id="rId11" Type="http://schemas.openxmlformats.org/officeDocument/2006/relationships/image" Target="../media/image64.png"/><Relationship Id="rId12" Type="http://schemas.openxmlformats.org/officeDocument/2006/relationships/image" Target="../media/image65.jpeg"/><Relationship Id="rId13" Type="http://schemas.openxmlformats.org/officeDocument/2006/relationships/image" Target="../media/image66.png"/><Relationship Id="rId14" Type="http://schemas.openxmlformats.org/officeDocument/2006/relationships/image" Target="../media/image67.png"/><Relationship Id="rId15" Type="http://schemas.microsoft.com/office/2007/relationships/hdphoto" Target="../media/hdphoto1.wdp"/><Relationship Id="rId16" Type="http://schemas.openxmlformats.org/officeDocument/2006/relationships/image" Target="../media/image68.jpeg"/><Relationship Id="rId17" Type="http://schemas.openxmlformats.org/officeDocument/2006/relationships/image" Target="../media/image69.png"/><Relationship Id="rId18" Type="http://schemas.openxmlformats.org/officeDocument/2006/relationships/image" Target="../media/image70.jpeg"/><Relationship Id="rId19" Type="http://schemas.openxmlformats.org/officeDocument/2006/relationships/image" Target="../media/image71.jpeg"/><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6.jpeg"/><Relationship Id="rId4" Type="http://schemas.openxmlformats.org/officeDocument/2006/relationships/image" Target="../media/image57.png"/><Relationship Id="rId5" Type="http://schemas.openxmlformats.org/officeDocument/2006/relationships/image" Target="../media/image58.jpeg"/><Relationship Id="rId6" Type="http://schemas.openxmlformats.org/officeDocument/2006/relationships/image" Target="../media/image59.png"/><Relationship Id="rId7" Type="http://schemas.openxmlformats.org/officeDocument/2006/relationships/image" Target="../media/image60.jpeg"/><Relationship Id="rId8" Type="http://schemas.openxmlformats.org/officeDocument/2006/relationships/image" Target="../media/image6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8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9164134212_bff62b287c_o.jpg"/>
          <p:cNvPicPr>
            <a:picLocks noChangeAspect="1"/>
          </p:cNvPicPr>
          <p:nvPr/>
        </p:nvPicPr>
        <p:blipFill rotWithShape="1">
          <a:blip r:embed="rId2" cstate="email">
            <a:extLst>
              <a:ext uri="{28A0092B-C50C-407E-A947-70E740481C1C}">
                <a14:useLocalDpi xmlns:a14="http://schemas.microsoft.com/office/drawing/2010/main"/>
              </a:ext>
            </a:extLst>
          </a:blip>
          <a:srcRect b="11854"/>
          <a:stretch/>
        </p:blipFill>
        <p:spPr>
          <a:xfrm rot="5400000">
            <a:off x="1113717" y="-1141710"/>
            <a:ext cx="6913402" cy="9140835"/>
          </a:xfrm>
          <a:prstGeom prst="rect">
            <a:avLst/>
          </a:prstGeom>
        </p:spPr>
      </p:pic>
      <p:sp>
        <p:nvSpPr>
          <p:cNvPr id="5" name="TextBox 4"/>
          <p:cNvSpPr txBox="1"/>
          <p:nvPr/>
        </p:nvSpPr>
        <p:spPr>
          <a:xfrm>
            <a:off x="4891534" y="5273049"/>
            <a:ext cx="3976052" cy="1569660"/>
          </a:xfrm>
          <a:prstGeom prst="rect">
            <a:avLst/>
          </a:prstGeom>
          <a:noFill/>
          <a:ln w="19050">
            <a:noFill/>
          </a:ln>
        </p:spPr>
        <p:txBody>
          <a:bodyPr wrap="square" rtlCol="0">
            <a:spAutoFit/>
          </a:bodyPr>
          <a:lstStyle/>
          <a:p>
            <a:pPr algn="ctr"/>
            <a:r>
              <a:rPr lang="en-US" sz="3200" dirty="0" smtClean="0">
                <a:solidFill>
                  <a:schemeClr val="bg1"/>
                </a:solidFill>
              </a:rPr>
              <a:t>DOFAW</a:t>
            </a:r>
            <a:endParaRPr lang="en-US" sz="3200" dirty="0">
              <a:solidFill>
                <a:schemeClr val="bg1"/>
              </a:solidFill>
            </a:endParaRPr>
          </a:p>
          <a:p>
            <a:pPr algn="ctr"/>
            <a:r>
              <a:rPr lang="en-US" sz="3200" dirty="0" smtClean="0">
                <a:solidFill>
                  <a:schemeClr val="bg1"/>
                </a:solidFill>
              </a:rPr>
              <a:t>Rare Plant Program</a:t>
            </a:r>
          </a:p>
          <a:p>
            <a:pPr algn="ctr"/>
            <a:r>
              <a:rPr lang="en-US" sz="3200" dirty="0" smtClean="0">
                <a:solidFill>
                  <a:schemeClr val="bg1"/>
                </a:solidFill>
              </a:rPr>
              <a:t>Matthew Keir</a:t>
            </a:r>
            <a:endParaRPr lang="en-US" sz="3200" dirty="0">
              <a:solidFill>
                <a:schemeClr val="bg1"/>
              </a:solidFill>
            </a:endParaRPr>
          </a:p>
        </p:txBody>
      </p:sp>
      <p:sp>
        <p:nvSpPr>
          <p:cNvPr id="2" name="TextBox 1"/>
          <p:cNvSpPr txBox="1"/>
          <p:nvPr/>
        </p:nvSpPr>
        <p:spPr>
          <a:xfrm>
            <a:off x="4891534" y="67225"/>
            <a:ext cx="3976052" cy="2246769"/>
          </a:xfrm>
          <a:prstGeom prst="rect">
            <a:avLst/>
          </a:prstGeom>
          <a:solidFill>
            <a:srgbClr val="F2F2F2">
              <a:alpha val="60000"/>
            </a:srgbClr>
          </a:solidFill>
        </p:spPr>
        <p:txBody>
          <a:bodyPr wrap="square" rtlCol="0">
            <a:spAutoFit/>
          </a:bodyPr>
          <a:lstStyle/>
          <a:p>
            <a:pPr lvl="0" algn="ctr">
              <a:defRPr/>
            </a:pPr>
            <a:r>
              <a:rPr lang="en-US" sz="2800" b="1" dirty="0" smtClean="0"/>
              <a:t>Hawaii Annual Code Challenge</a:t>
            </a:r>
          </a:p>
          <a:p>
            <a:pPr lvl="0" algn="ctr">
              <a:defRPr/>
            </a:pPr>
            <a:endParaRPr lang="en-US" sz="2800" b="1" dirty="0"/>
          </a:p>
          <a:p>
            <a:pPr lvl="0" algn="ctr">
              <a:defRPr/>
            </a:pPr>
            <a:r>
              <a:rPr lang="en-US" sz="2800" b="1" dirty="0" smtClean="0"/>
              <a:t>Endangered Species Permit Reporting</a:t>
            </a:r>
            <a:endParaRPr lang="en-US" sz="2800" b="1" dirty="0"/>
          </a:p>
        </p:txBody>
      </p:sp>
      <p:pic>
        <p:nvPicPr>
          <p:cNvPr id="7" name="Picture 6" descr="DOFAW-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25" y="67225"/>
            <a:ext cx="2615184" cy="2947416"/>
          </a:xfrm>
          <a:prstGeom prst="rect">
            <a:avLst/>
          </a:prstGeom>
        </p:spPr>
      </p:pic>
    </p:spTree>
    <p:extLst>
      <p:ext uri="{BB962C8B-B14F-4D97-AF65-F5344CB8AC3E}">
        <p14:creationId xmlns:p14="http://schemas.microsoft.com/office/powerpoint/2010/main" val="344388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387163" cy="6858000"/>
          </a:xfrm>
          <a:prstGeom prst="rect">
            <a:avLst/>
          </a:prstGeom>
        </p:spPr>
      </p:pic>
      <p:sp>
        <p:nvSpPr>
          <p:cNvPr id="3" name="TextBox 2"/>
          <p:cNvSpPr txBox="1"/>
          <p:nvPr/>
        </p:nvSpPr>
        <p:spPr>
          <a:xfrm>
            <a:off x="4841631" y="1277811"/>
            <a:ext cx="4079631" cy="4524315"/>
          </a:xfrm>
          <a:prstGeom prst="rect">
            <a:avLst/>
          </a:prstGeom>
          <a:noFill/>
        </p:spPr>
        <p:txBody>
          <a:bodyPr wrap="square" rtlCol="0">
            <a:spAutoFit/>
          </a:bodyPr>
          <a:lstStyle/>
          <a:p>
            <a:r>
              <a:rPr lang="en-US" sz="3200" dirty="0">
                <a:solidFill>
                  <a:schemeClr val="bg1"/>
                </a:solidFill>
              </a:rPr>
              <a:t># Populations</a:t>
            </a:r>
          </a:p>
          <a:p>
            <a:endParaRPr lang="en-US" sz="3200" dirty="0">
              <a:solidFill>
                <a:schemeClr val="bg1"/>
              </a:solidFill>
            </a:endParaRPr>
          </a:p>
          <a:p>
            <a:r>
              <a:rPr lang="en-US" sz="3200" dirty="0">
                <a:solidFill>
                  <a:schemeClr val="bg1"/>
                </a:solidFill>
              </a:rPr>
              <a:t># Plants</a:t>
            </a:r>
          </a:p>
          <a:p>
            <a:endParaRPr lang="en-US" sz="3200" dirty="0">
              <a:solidFill>
                <a:schemeClr val="bg1"/>
              </a:solidFill>
            </a:endParaRPr>
          </a:p>
          <a:p>
            <a:r>
              <a:rPr lang="en-US" sz="3200" dirty="0">
                <a:solidFill>
                  <a:schemeClr val="bg1"/>
                </a:solidFill>
              </a:rPr>
              <a:t>Population Structure</a:t>
            </a:r>
          </a:p>
          <a:p>
            <a:endParaRPr lang="en-US" sz="3200" dirty="0">
              <a:solidFill>
                <a:schemeClr val="bg1"/>
              </a:solidFill>
            </a:endParaRPr>
          </a:p>
          <a:p>
            <a:r>
              <a:rPr lang="en-US" sz="3200" dirty="0">
                <a:solidFill>
                  <a:schemeClr val="bg1"/>
                </a:solidFill>
              </a:rPr>
              <a:t>Threats Controlled</a:t>
            </a:r>
          </a:p>
          <a:p>
            <a:endParaRPr lang="en-US" sz="3200" i="1" dirty="0">
              <a:solidFill>
                <a:schemeClr val="bg1"/>
              </a:solidFill>
            </a:endParaRPr>
          </a:p>
          <a:p>
            <a:r>
              <a:rPr lang="en-US" sz="3200" i="1" dirty="0">
                <a:solidFill>
                  <a:schemeClr val="bg1"/>
                </a:solidFill>
              </a:rPr>
              <a:t>Ex Situ </a:t>
            </a:r>
            <a:r>
              <a:rPr lang="en-US" sz="3200" dirty="0">
                <a:solidFill>
                  <a:schemeClr val="bg1"/>
                </a:solidFill>
              </a:rPr>
              <a:t>Status</a:t>
            </a:r>
            <a:endParaRPr lang="en-US" sz="3200" i="1" dirty="0">
              <a:solidFill>
                <a:schemeClr val="bg1"/>
              </a:solidFill>
            </a:endParaRPr>
          </a:p>
        </p:txBody>
      </p:sp>
    </p:spTree>
    <p:extLst>
      <p:ext uri="{BB962C8B-B14F-4D97-AF65-F5344CB8AC3E}">
        <p14:creationId xmlns:p14="http://schemas.microsoft.com/office/powerpoint/2010/main" val="95813245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30916"/>
            <a:ext cx="10515600" cy="1391136"/>
          </a:xfrm>
        </p:spPr>
        <p:txBody>
          <a:bodyPr>
            <a:normAutofit/>
          </a:bodyPr>
          <a:lstStyle/>
          <a:p>
            <a:pPr algn="ctr"/>
            <a:r>
              <a:rPr lang="en-US" b="1" dirty="0" smtClean="0"/>
              <a:t>Standardized Population Units</a:t>
            </a:r>
            <a:br>
              <a:rPr lang="en-US" b="1" dirty="0" smtClean="0"/>
            </a:br>
            <a:r>
              <a:rPr lang="en-US" b="1" dirty="0" smtClean="0"/>
              <a:t>for Location </a:t>
            </a:r>
            <a:endParaRPr lang="en-US" b="1"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0" y="2558779"/>
            <a:ext cx="9143999" cy="3393859"/>
          </a:xfrm>
        </p:spPr>
      </p:pic>
      <p:sp>
        <p:nvSpPr>
          <p:cNvPr id="5" name="Rectangle 4"/>
          <p:cNvSpPr/>
          <p:nvPr/>
        </p:nvSpPr>
        <p:spPr>
          <a:xfrm>
            <a:off x="1" y="6431357"/>
            <a:ext cx="914400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http://hca.maps.arcgis.com/apps/Solutions/s2.html?appid=37e95d710c1d4af98a08c94ae6c914c0</a:t>
            </a:r>
          </a:p>
        </p:txBody>
      </p:sp>
      <p:sp>
        <p:nvSpPr>
          <p:cNvPr id="11" name="Oval 10"/>
          <p:cNvSpPr/>
          <p:nvPr/>
        </p:nvSpPr>
        <p:spPr>
          <a:xfrm>
            <a:off x="5386746" y="4731545"/>
            <a:ext cx="105508" cy="1169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215657" y="4234238"/>
            <a:ext cx="105508" cy="1169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23913" y="5565536"/>
            <a:ext cx="2593319" cy="369332"/>
          </a:xfrm>
          <a:prstGeom prst="rect">
            <a:avLst/>
          </a:prstGeom>
          <a:noFill/>
        </p:spPr>
        <p:txBody>
          <a:bodyPr wrap="square" rtlCol="0">
            <a:spAutoFit/>
          </a:bodyPr>
          <a:lstStyle/>
          <a:p>
            <a:pPr algn="ctr"/>
            <a:r>
              <a:rPr lang="en-US" b="1" i="1" dirty="0"/>
              <a:t>Gardenia </a:t>
            </a:r>
            <a:r>
              <a:rPr lang="en-US" b="1" i="1" dirty="0" err="1"/>
              <a:t>brighamii</a:t>
            </a:r>
            <a:endParaRPr lang="en-US" b="1" i="1" dirty="0"/>
          </a:p>
        </p:txBody>
      </p:sp>
    </p:spTree>
    <p:extLst>
      <p:ext uri="{BB962C8B-B14F-4D97-AF65-F5344CB8AC3E}">
        <p14:creationId xmlns:p14="http://schemas.microsoft.com/office/powerpoint/2010/main" val="3436479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755" y="1338943"/>
            <a:ext cx="9072490" cy="5464628"/>
          </a:xfrm>
          <a:prstGeom prst="rect">
            <a:avLst/>
          </a:prstGeom>
        </p:spPr>
      </p:pic>
      <p:sp>
        <p:nvSpPr>
          <p:cNvPr id="3" name="TextBox 2"/>
          <p:cNvSpPr txBox="1"/>
          <p:nvPr/>
        </p:nvSpPr>
        <p:spPr>
          <a:xfrm>
            <a:off x="0" y="228599"/>
            <a:ext cx="9144000" cy="707886"/>
          </a:xfrm>
          <a:prstGeom prst="rect">
            <a:avLst/>
          </a:prstGeom>
          <a:noFill/>
        </p:spPr>
        <p:txBody>
          <a:bodyPr wrap="square" rtlCol="0">
            <a:spAutoFit/>
          </a:bodyPr>
          <a:lstStyle/>
          <a:p>
            <a:pPr algn="ctr"/>
            <a:r>
              <a:rPr lang="en-US" sz="4000" b="1" dirty="0"/>
              <a:t>Statewide Plant Conservation Database</a:t>
            </a:r>
          </a:p>
        </p:txBody>
      </p:sp>
    </p:spTree>
    <p:extLst>
      <p:ext uri="{BB962C8B-B14F-4D97-AF65-F5344CB8AC3E}">
        <p14:creationId xmlns:p14="http://schemas.microsoft.com/office/powerpoint/2010/main" val="2528289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37"/>
            <a:ext cx="9144000" cy="725120"/>
          </a:xfrm>
        </p:spPr>
        <p:txBody>
          <a:bodyPr>
            <a:normAutofit/>
          </a:bodyPr>
          <a:lstStyle/>
          <a:p>
            <a:pPr algn="ctr"/>
            <a:r>
              <a:rPr lang="en-US" dirty="0"/>
              <a:t>Oahu </a:t>
            </a:r>
            <a:r>
              <a:rPr lang="en-US" dirty="0" err="1"/>
              <a:t>Cyanea</a:t>
            </a:r>
            <a:r>
              <a:rPr lang="en-US" dirty="0"/>
              <a:t> spp. # Mature Plants</a:t>
            </a:r>
          </a:p>
        </p:txBody>
      </p:sp>
      <p:graphicFrame>
        <p:nvGraphicFramePr>
          <p:cNvPr id="5" name="Chart 4">
            <a:extLst>
              <a:ext uri="{FF2B5EF4-FFF2-40B4-BE49-F238E27FC236}">
                <a16:creationId xmlns:a16="http://schemas.microsoft.com/office/drawing/2014/main" xmlns="" id="{9EED8F5E-66B2-4D30-865B-F512A6EAE00C}"/>
              </a:ext>
            </a:extLst>
          </p:cNvPr>
          <p:cNvGraphicFramePr>
            <a:graphicFrameLocks/>
          </p:cNvGraphicFramePr>
          <p:nvPr>
            <p:extLst>
              <p:ext uri="{D42A27DB-BD31-4B8C-83A1-F6EECF244321}">
                <p14:modId xmlns:p14="http://schemas.microsoft.com/office/powerpoint/2010/main" val="2490946579"/>
              </p:ext>
            </p:extLst>
          </p:nvPr>
        </p:nvGraphicFramePr>
        <p:xfrm>
          <a:off x="0" y="717550"/>
          <a:ext cx="9144000" cy="614045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4824" y="769266"/>
            <a:ext cx="2755392" cy="1836928"/>
          </a:xfrm>
          <a:prstGeom prst="rect">
            <a:avLst/>
          </a:prstGeom>
        </p:spPr>
      </p:pic>
      <p:sp>
        <p:nvSpPr>
          <p:cNvPr id="3" name="Star: 5 Points 2"/>
          <p:cNvSpPr/>
          <p:nvPr/>
        </p:nvSpPr>
        <p:spPr>
          <a:xfrm>
            <a:off x="1524000" y="3892062"/>
            <a:ext cx="339970" cy="316523"/>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Plant"/>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6013939" y="3745520"/>
            <a:ext cx="586154" cy="586154"/>
          </a:xfrm>
          <a:prstGeom prst="rect">
            <a:avLst/>
          </a:prstGeom>
        </p:spPr>
      </p:pic>
      <p:pic>
        <p:nvPicPr>
          <p:cNvPr id="8" name="Graphic 7" descr="Plant"/>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7968338" y="3745521"/>
            <a:ext cx="586154" cy="586154"/>
          </a:xfrm>
          <a:prstGeom prst="rect">
            <a:avLst/>
          </a:prstGeom>
        </p:spPr>
      </p:pic>
      <p:pic>
        <p:nvPicPr>
          <p:cNvPr id="9" name="Graphic 8" descr="Plant"/>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2602515" y="3745522"/>
            <a:ext cx="586154" cy="586154"/>
          </a:xfrm>
          <a:prstGeom prst="rect">
            <a:avLst/>
          </a:prstGeom>
        </p:spPr>
      </p:pic>
      <p:sp>
        <p:nvSpPr>
          <p:cNvPr id="10" name="&quot;Not Allowed&quot; Symbol 9"/>
          <p:cNvSpPr/>
          <p:nvPr/>
        </p:nvSpPr>
        <p:spPr>
          <a:xfrm>
            <a:off x="6904892" y="3892062"/>
            <a:ext cx="328246" cy="316523"/>
          </a:xfrm>
          <a:prstGeom prst="noSmoking">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quot;Not Allowed&quot; Symbol 10"/>
          <p:cNvSpPr/>
          <p:nvPr/>
        </p:nvSpPr>
        <p:spPr>
          <a:xfrm>
            <a:off x="7690334" y="3903786"/>
            <a:ext cx="328246" cy="316523"/>
          </a:xfrm>
          <a:prstGeom prst="noSmoking">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64133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marL="0" indent="0" algn="ctr">
              <a:buNone/>
            </a:pPr>
            <a:r>
              <a:rPr lang="haw-US" sz="3600" b="1" dirty="0" smtClean="0"/>
              <a:t>KoboToolbox</a:t>
            </a:r>
            <a:endParaRPr lang="en-US" sz="3600" b="1" dirty="0"/>
          </a:p>
          <a:p>
            <a:pPr marL="0" lvl="1" indent="0">
              <a:buNone/>
            </a:pPr>
            <a:endParaRPr lang="haw-US" dirty="0"/>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63257" y="952500"/>
            <a:ext cx="4953682" cy="4711700"/>
          </a:xfrm>
          <a:prstGeom prst="rect">
            <a:avLst/>
          </a:prstGeom>
        </p:spPr>
      </p:pic>
    </p:spTree>
    <p:extLst>
      <p:ext uri="{BB962C8B-B14F-4D97-AF65-F5344CB8AC3E}">
        <p14:creationId xmlns:p14="http://schemas.microsoft.com/office/powerpoint/2010/main" val="2948539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10-19 at 2.08.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8992"/>
            <a:ext cx="9144000" cy="1515798"/>
          </a:xfrm>
          <a:prstGeom prst="rect">
            <a:avLst/>
          </a:prstGeom>
        </p:spPr>
      </p:pic>
      <p:sp>
        <p:nvSpPr>
          <p:cNvPr id="5" name="TextBox 4"/>
          <p:cNvSpPr txBox="1"/>
          <p:nvPr/>
        </p:nvSpPr>
        <p:spPr>
          <a:xfrm>
            <a:off x="2443531" y="296609"/>
            <a:ext cx="4380676" cy="646331"/>
          </a:xfrm>
          <a:prstGeom prst="rect">
            <a:avLst/>
          </a:prstGeom>
          <a:noFill/>
        </p:spPr>
        <p:txBody>
          <a:bodyPr wrap="none" rtlCol="0">
            <a:spAutoFit/>
          </a:bodyPr>
          <a:lstStyle/>
          <a:p>
            <a:r>
              <a:rPr lang="en-US" sz="3600" u="sng" dirty="0" smtClean="0"/>
              <a:t>Permit Reporting Data</a:t>
            </a:r>
            <a:endParaRPr lang="en-US" sz="3600" u="sng" dirty="0"/>
          </a:p>
        </p:txBody>
      </p:sp>
      <p:pic>
        <p:nvPicPr>
          <p:cNvPr id="6"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0" y="2828195"/>
            <a:ext cx="9143999" cy="3393859"/>
          </a:xfrm>
        </p:spPr>
      </p:pic>
      <p:sp>
        <p:nvSpPr>
          <p:cNvPr id="7" name="Oval 6"/>
          <p:cNvSpPr/>
          <p:nvPr/>
        </p:nvSpPr>
        <p:spPr>
          <a:xfrm>
            <a:off x="2215657" y="4234238"/>
            <a:ext cx="105508" cy="11691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6751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66701" y="0"/>
            <a:ext cx="9751217" cy="6858000"/>
          </a:xfrm>
        </p:spPr>
      </p:pic>
      <p:sp>
        <p:nvSpPr>
          <p:cNvPr id="6" name="TextBox 5"/>
          <p:cNvSpPr txBox="1"/>
          <p:nvPr/>
        </p:nvSpPr>
        <p:spPr>
          <a:xfrm>
            <a:off x="6731000" y="6375400"/>
            <a:ext cx="2603500" cy="461665"/>
          </a:xfrm>
          <a:prstGeom prst="rect">
            <a:avLst/>
          </a:prstGeom>
          <a:noFill/>
        </p:spPr>
        <p:txBody>
          <a:bodyPr wrap="square" rtlCol="0">
            <a:spAutoFit/>
          </a:bodyPr>
          <a:lstStyle/>
          <a:p>
            <a:r>
              <a:rPr lang="en-US" sz="2400" b="1" i="1" dirty="0">
                <a:solidFill>
                  <a:schemeClr val="bg1"/>
                </a:solidFill>
              </a:rPr>
              <a:t>Acacia </a:t>
            </a:r>
            <a:r>
              <a:rPr lang="en-US" sz="2400" b="1" i="1" dirty="0" err="1">
                <a:solidFill>
                  <a:schemeClr val="bg1"/>
                </a:solidFill>
              </a:rPr>
              <a:t>koa</a:t>
            </a:r>
            <a:endParaRPr lang="en-US" sz="2400" b="1" i="1" dirty="0">
              <a:solidFill>
                <a:schemeClr val="bg1"/>
              </a:solidFill>
            </a:endParaRPr>
          </a:p>
        </p:txBody>
      </p:sp>
      <p:sp>
        <p:nvSpPr>
          <p:cNvPr id="3" name="TextBox 2"/>
          <p:cNvSpPr txBox="1"/>
          <p:nvPr/>
        </p:nvSpPr>
        <p:spPr>
          <a:xfrm>
            <a:off x="378525" y="582693"/>
            <a:ext cx="4527777" cy="1107996"/>
          </a:xfrm>
          <a:prstGeom prst="rect">
            <a:avLst/>
          </a:prstGeom>
          <a:noFill/>
        </p:spPr>
        <p:txBody>
          <a:bodyPr wrap="square" rtlCol="0">
            <a:spAutoFit/>
          </a:bodyPr>
          <a:lstStyle/>
          <a:p>
            <a:r>
              <a:rPr lang="en-US" sz="6600" b="1" dirty="0" smtClean="0">
                <a:solidFill>
                  <a:schemeClr val="bg1"/>
                </a:solidFill>
              </a:rPr>
              <a:t>MAHALO!</a:t>
            </a:r>
            <a:endParaRPr lang="en-US" sz="6600" b="1" dirty="0">
              <a:solidFill>
                <a:schemeClr val="bg1"/>
              </a:solidFill>
            </a:endParaRPr>
          </a:p>
        </p:txBody>
      </p:sp>
    </p:spTree>
    <p:extLst>
      <p:ext uri="{BB962C8B-B14F-4D97-AF65-F5344CB8AC3E}">
        <p14:creationId xmlns:p14="http://schemas.microsoft.com/office/powerpoint/2010/main" val="315438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36" descr="C:\Users\kapua.kawelo\Desktop\CPC all species\Album One Images\k 1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60788" y="2149475"/>
            <a:ext cx="1801812"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
          <p:cNvSpPr>
            <a:spLocks noGrp="1"/>
          </p:cNvSpPr>
          <p:nvPr>
            <p:ph type="title" idx="4294967295"/>
          </p:nvPr>
        </p:nvSpPr>
        <p:spPr/>
        <p:txBody>
          <a:bodyPr/>
          <a:lstStyle/>
          <a:p>
            <a:pPr eaLnBrk="1" hangingPunct="1"/>
            <a:endParaRPr lang="en-US">
              <a:latin typeface="Calibri" charset="0"/>
              <a:ea typeface="ＭＳ Ｐゴシック" charset="0"/>
              <a:cs typeface="ＭＳ Ｐゴシック" charset="0"/>
            </a:endParaRPr>
          </a:p>
        </p:txBody>
      </p:sp>
      <p:pic>
        <p:nvPicPr>
          <p:cNvPr id="18435" name="Content Placeholder 44" descr="DSC03399.JPG"/>
          <p:cNvPicPr>
            <a:picLocks noGrp="1" noChangeAspect="1"/>
          </p:cNvPicPr>
          <p:nvPr>
            <p:ph idx="4294967295"/>
          </p:nvPr>
        </p:nvPicPr>
        <p:blipFill>
          <a:blip r:embed="rId4" cstate="email">
            <a:extLst>
              <a:ext uri="{28A0092B-C50C-407E-A947-70E740481C1C}">
                <a14:useLocalDpi xmlns:a14="http://schemas.microsoft.com/office/drawing/2010/main"/>
              </a:ext>
            </a:extLst>
          </a:blip>
          <a:srcRect/>
          <a:stretch>
            <a:fillRect/>
          </a:stretch>
        </p:blipFill>
        <p:spPr>
          <a:xfrm>
            <a:off x="3124200" y="1066800"/>
            <a:ext cx="762000" cy="1016000"/>
          </a:xfrm>
        </p:spPr>
      </p:pic>
      <p:pic>
        <p:nvPicPr>
          <p:cNvPr id="18436" name="Picture 2" descr="C:\Users\kapua.kawelo\Desktop\CPC all species\Album One Images\viooah2.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66800" y="914400"/>
            <a:ext cx="134302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3" descr="C:\Users\kapua.kawelo\Desktop\CPC all species\Album One Images\46CD2.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286000" y="3429000"/>
            <a:ext cx="914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descr="C:\Users\kapua.kawelo\Desktop\CPC all species\Album One Images\2006-03-14_0601.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229600" y="0"/>
            <a:ext cx="914400"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7" descr="C:\Users\kapua.kawelo\Desktop\CPC all species\Album One Images\01210023.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172200" y="2362200"/>
            <a:ext cx="114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8" descr="C:\Users\kapua.kawelo\Desktop\CPC all species\Album One Images\03060037.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219200" y="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9" descr="C:\Users\kapua.kawelo\Desktop\CPC all species\Album One Images\03140027.JP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667000" y="0"/>
            <a:ext cx="14478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10" descr="C:\Users\kapua.kawelo\Desktop\CPC all species\Album One Images\03180035.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66800" y="2057400"/>
            <a:ext cx="12192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14" descr="C:\Users\kapua.kawelo\Desktop\CPC all species\Album One Images\07050002.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1143000"/>
            <a:ext cx="114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16" descr="C:\Users\kapua.kawelo\Desktop\CPC all species\Album One Images\07210017abc.JP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0" y="5334000"/>
            <a:ext cx="114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17" descr="C:\Users\kapua.kawelo\Desktop\CPC all species\Album One Images\07220028.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086100" y="3276600"/>
            <a:ext cx="10858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18" descr="C:\Users\kapua.kawelo\Desktop\CPC all species\Album One Images\08220007.JP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115300" y="2362200"/>
            <a:ext cx="10287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Picture 19" descr="C:\Users\kapua.kawelo\Desktop\CPC all species\Album One Images\cyanea.jp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524000" y="3429000"/>
            <a:ext cx="8382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Picture 20" descr="C:\Users\kapua.kawelo\Desktop\CPC all species\Album One Images\CyaStj_HelemanoJune2009_11.JP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286000" y="2057400"/>
            <a:ext cx="10668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 name="Picture 22" descr="C:\Users\kapua.kawelo\Desktop\CPC all species\Album One Images\DSC00001 2007-06-04 10-32-31 AM.JP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971550" y="5334000"/>
            <a:ext cx="13144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0" name="Picture 23" descr="C:\Users\kapua.kawelo\Desktop\CPC all species\Album One Images\DSC00233 2007-05-31 12-20-21 PM.JP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001000" y="5486400"/>
            <a:ext cx="1143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1" name="Picture 24" descr="C:\Users\kapua.kawelo\Desktop\CPC all species\Album One Images\DSC00358-1.JP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0" y="2514600"/>
            <a:ext cx="1295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2" name="Picture 25" descr="C:\Users\kapua.kawelo\Desktop\CPC all species\Album One Images\DSC00763 4-15-2008 11-35-40 PM.JP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762000" y="45720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3" name="Picture 26" descr="C:\Users\kapua.kawelo\Desktop\CPC all species\Album One Images\DSC00878 2008-03-17 3-45-11 PM.JP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7924800" y="3733800"/>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4" name="Picture 28" descr="C:\Users\kapua.kawelo\Desktop\CPC all species\Album One Images\DSC01253.JP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3276600" y="2057400"/>
            <a:ext cx="10668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5" name="Picture 29" descr="C:\Users\kapua.kawelo\Desktop\CPC all species\Album One Images\DSC01460 4-28-2008 11-36-14 AM 2448x3264.JP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5334000" y="838200"/>
            <a:ext cx="114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6" name="Picture 31" descr="C:\Users\kapua.kawelo\Desktop\CPC all species\Album One Images\DSC02068.JPG"/>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4114800" y="3924300"/>
            <a:ext cx="198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7" name="Picture 32" descr="C:\Users\kapua.kawelo\Desktop\CPC all species\Album One Images\DSC03021.JP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91350" y="5410200"/>
            <a:ext cx="10858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8" name="Picture 33" descr="C:\Users\kapua.kawelo\Desktop\CPC all species\Album One Images\DSC03370.JP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7067550" y="2514600"/>
            <a:ext cx="10858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9" name="Picture 34" descr="C:\Users\kapua.kawelo\Desktop\CPC all species\Album One Images\From Kaleo_July 2008_17.jp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4114800" y="0"/>
            <a:ext cx="14573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0" name="Picture 35" descr="C:\Users\kapua.kawelo\Desktop\CPC all species\Album One Images\Helemano_June2009_11.JP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0" y="34290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1" name="Picture 37" descr="C:\Users\kapua.kawelo\Desktop\CPC all species\Album One Images\Kahanahaiki_8-9-08_NicTacino_photographer_50.jp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7924800" y="6045200"/>
            <a:ext cx="1219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2" name="Picture 38" descr="C:\Users\kapua.kawelo\Desktop\CPC all species\Album One Images\KK camera 012-2.jpg"/>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0" y="4572000"/>
            <a:ext cx="914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3" name="Picture 39" descr="C:\Users\kapua.kawelo\Desktop\CPC all species\Album One Images\Koloa Camp 10-23-2007 4-23-14 PM.JP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6477000" y="1066800"/>
            <a:ext cx="9906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4" name="Picture 40" descr="C:\Users\kapua.kawelo\Desktop\CPC all species\Album One Images\ohikilolo10.jp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7391400" y="1066800"/>
            <a:ext cx="1219200"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5" name="Picture 45" descr="P73b.jpg"/>
          <p:cNvPicPr>
            <a:picLocks noChangeAspect="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8026400" y="4648200"/>
            <a:ext cx="111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6" name="Picture 46" descr="East Base G-house Plants_03.JPG"/>
          <p:cNvPicPr>
            <a:picLocks noChangeAspect="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2362200" y="1066800"/>
            <a:ext cx="8001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7" name="Picture 87" descr="Picture 016.jpg"/>
          <p:cNvPicPr>
            <a:picLocks noChangeAspect="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8248650" y="1219200"/>
            <a:ext cx="89535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8" name="Picture 88" descr="06260038.JPG"/>
          <p:cNvPicPr>
            <a:picLocks noChangeAspect="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3886200" y="10668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9" name="Picture 15" descr="C:\Users\kapua.kawelo\Desktop\CPC all species\Album One Images\07210005ab.JPG"/>
          <p:cNvPicPr>
            <a:picLocks noChangeAspect="1" noChangeArrowheads="1"/>
          </p:cNvPicPr>
          <p:nvPr/>
        </p:nvPicPr>
        <p:blipFill>
          <a:blip r:embed="rId38" cstate="screen">
            <a:extLst>
              <a:ext uri="{28A0092B-C50C-407E-A947-70E740481C1C}">
                <a14:useLocalDpi xmlns:a14="http://schemas.microsoft.com/office/drawing/2010/main"/>
              </a:ext>
            </a:extLst>
          </a:blip>
          <a:srcRect/>
          <a:stretch>
            <a:fillRect/>
          </a:stretch>
        </p:blipFill>
        <p:spPr bwMode="auto">
          <a:xfrm>
            <a:off x="5562600" y="0"/>
            <a:ext cx="14732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0" name="Picture 50" descr="C:\Users\Lauren.Weisenberger\Desktop\Album One Images\07190026.JPG"/>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2286000" y="5772150"/>
            <a:ext cx="14478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1" name="Picture 41" descr="C:\Users\kapua.kawelo\Desktop\CPC all species\Album One Images\Palawai 3-26-2008 12-47-47 AM.JPG"/>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5715000" y="3429000"/>
            <a:ext cx="11239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2" name="Picture 21" descr="C:\Users\kapua.kawelo\Desktop\CPC all species\Album One Images\December '06 050.jpg"/>
          <p:cNvPicPr>
            <a:picLocks noChangeAspect="1" noChangeArrowheads="1"/>
          </p:cNvPicPr>
          <p:nvPr/>
        </p:nvPicPr>
        <p:blipFill>
          <a:blip r:embed="rId41" cstate="screen">
            <a:extLst>
              <a:ext uri="{28A0092B-C50C-407E-A947-70E740481C1C}">
                <a14:useLocalDpi xmlns:a14="http://schemas.microsoft.com/office/drawing/2010/main"/>
              </a:ext>
            </a:extLst>
          </a:blip>
          <a:srcRect/>
          <a:stretch>
            <a:fillRect/>
          </a:stretch>
        </p:blipFill>
        <p:spPr bwMode="auto">
          <a:xfrm>
            <a:off x="4114800" y="3048000"/>
            <a:ext cx="1625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3" name="Picture 11" descr="C:\Users\kapua.kawelo\Desktop\CPC all species\Album One Images\04100023.JPG"/>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5791200" y="4648200"/>
            <a:ext cx="1371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4" name="Picture 51" descr="C:\Users\Lauren.Weisenberger\Desktop\Search results for gouvit\DSC01564 2008-08-07 12-37-43 PM.JPG"/>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5410200" y="554355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5" name="Picture 12" descr="C:\Users\kapua.kawelo\Desktop\CPC all species\Album One Images\05020037.JPG"/>
          <p:cNvPicPr>
            <a:picLocks noChangeAspect="1"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2209800" y="4495800"/>
            <a:ext cx="10287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6" name="Picture 4" descr="C:\Users\kapua.kawelo\Desktop\CPC all species\Album One Images\100_0607.JPG"/>
          <p:cNvPicPr>
            <a:picLocks noChangeAspect="1" noChangeArrowheads="1"/>
          </p:cNvPicPr>
          <p:nvPr/>
        </p:nvPicPr>
        <p:blipFill>
          <a:blip r:embed="rId45" cstate="screen">
            <a:extLst>
              <a:ext uri="{28A0092B-C50C-407E-A947-70E740481C1C}">
                <a14:useLocalDpi xmlns:a14="http://schemas.microsoft.com/office/drawing/2010/main"/>
              </a:ext>
            </a:extLst>
          </a:blip>
          <a:srcRect/>
          <a:stretch>
            <a:fillRect/>
          </a:stretch>
        </p:blipFill>
        <p:spPr bwMode="auto">
          <a:xfrm>
            <a:off x="3200400" y="4543425"/>
            <a:ext cx="990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7" name="Picture 42" descr="C:\Users\kapua.kawelo\Desktop\CPC all species\Album One Images\prikaa fruit.jpg"/>
          <p:cNvPicPr>
            <a:picLocks noChangeAspect="1" noChangeArrowheads="1"/>
          </p:cNvPicPr>
          <p:nvPr/>
        </p:nvPicPr>
        <p:blipFill>
          <a:blip r:embed="rId46" cstate="screen">
            <a:extLst>
              <a:ext uri="{28A0092B-C50C-407E-A947-70E740481C1C}">
                <a14:useLocalDpi xmlns:a14="http://schemas.microsoft.com/office/drawing/2010/main"/>
              </a:ext>
            </a:extLst>
          </a:blip>
          <a:srcRect/>
          <a:stretch>
            <a:fillRect/>
          </a:stretch>
        </p:blipFill>
        <p:spPr bwMode="auto">
          <a:xfrm>
            <a:off x="4724400" y="5334000"/>
            <a:ext cx="10668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8" name="Picture 30" descr="C:\Users\kapua.kawelo\Desktop\CPC all species\Album One Images\DSC01802.JPG"/>
          <p:cNvPicPr>
            <a:picLocks noChangeAspect="1" noChangeArrowheads="1"/>
          </p:cNvPicPr>
          <p:nvPr/>
        </p:nvPicPr>
        <p:blipFill>
          <a:blip r:embed="rId47" cstate="screen">
            <a:extLst>
              <a:ext uri="{28A0092B-C50C-407E-A947-70E740481C1C}">
                <a14:useLocalDpi xmlns:a14="http://schemas.microsoft.com/office/drawing/2010/main"/>
              </a:ext>
            </a:extLst>
          </a:blip>
          <a:srcRect/>
          <a:stretch>
            <a:fillRect/>
          </a:stretch>
        </p:blipFill>
        <p:spPr bwMode="auto">
          <a:xfrm>
            <a:off x="3714750" y="5334000"/>
            <a:ext cx="10858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79" name="Picture 3" descr="C:\Users\matthew.keir\Desktop\HCC\Lower Opaeula MelLyd CyrDen\DSC00669.JPG"/>
          <p:cNvPicPr>
            <a:picLocks noChangeAspect="1" noChangeArrowheads="1"/>
          </p:cNvPicPr>
          <p:nvPr/>
        </p:nvPicPr>
        <p:blipFill>
          <a:blip r:embed="rId48" cstate="screen">
            <a:extLst>
              <a:ext uri="{28A0092B-C50C-407E-A947-70E740481C1C}">
                <a14:useLocalDpi xmlns:a14="http://schemas.microsoft.com/office/drawing/2010/main"/>
              </a:ext>
            </a:extLst>
          </a:blip>
          <a:srcRect/>
          <a:stretch>
            <a:fillRect/>
          </a:stretch>
        </p:blipFill>
        <p:spPr bwMode="auto">
          <a:xfrm>
            <a:off x="6819900" y="3733800"/>
            <a:ext cx="12573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0" name="Picture 1" descr="C:\Users\matthew.keir\Desktop\Album One Images\DSC00362 2007-09-20 4-52-23 PM.JPG"/>
          <p:cNvPicPr>
            <a:picLocks noChangeAspect="1" noChangeArrowheads="1"/>
          </p:cNvPicPr>
          <p:nvPr/>
        </p:nvPicPr>
        <p:blipFill>
          <a:blip r:embed="rId49" cstate="screen">
            <a:extLst>
              <a:ext uri="{28A0092B-C50C-407E-A947-70E740481C1C}">
                <a14:useLocalDpi xmlns:a14="http://schemas.microsoft.com/office/drawing/2010/main"/>
              </a:ext>
            </a:extLst>
          </a:blip>
          <a:srcRect/>
          <a:stretch>
            <a:fillRect/>
          </a:stretch>
        </p:blipFill>
        <p:spPr bwMode="auto">
          <a:xfrm>
            <a:off x="6705600" y="0"/>
            <a:ext cx="1752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1" name="Picture 2" descr="C:\Users\matthew.keir\Desktop\Kaluanui Pteris\DSC01970.JPG"/>
          <p:cNvPicPr>
            <a:picLocks noChangeAspect="1" noChangeArrowheads="1"/>
          </p:cNvPicPr>
          <p:nvPr/>
        </p:nvPicPr>
        <p:blipFill>
          <a:blip r:embed="rId50" cstate="screen">
            <a:extLst>
              <a:ext uri="{28A0092B-C50C-407E-A947-70E740481C1C}">
                <a14:useLocalDpi xmlns:a14="http://schemas.microsoft.com/office/drawing/2010/main"/>
              </a:ext>
            </a:extLst>
          </a:blip>
          <a:srcRect/>
          <a:stretch>
            <a:fillRect/>
          </a:stretch>
        </p:blipFill>
        <p:spPr bwMode="auto">
          <a:xfrm>
            <a:off x="0" y="0"/>
            <a:ext cx="12414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2" name="Picture 3" descr="C:\Users\matthew.keir\Desktop\Poamoho CyaLon GarMan\DSC00794.JPG"/>
          <p:cNvPicPr>
            <a:picLocks noChangeAspect="1" noChangeArrowheads="1"/>
          </p:cNvPicPr>
          <p:nvPr/>
        </p:nvPicPr>
        <p:blipFill>
          <a:blip r:embed="rId51" cstate="screen">
            <a:extLst>
              <a:ext uri="{28A0092B-C50C-407E-A947-70E740481C1C}">
                <a14:useLocalDpi xmlns:a14="http://schemas.microsoft.com/office/drawing/2010/main"/>
              </a:ext>
            </a:extLst>
          </a:blip>
          <a:srcRect/>
          <a:stretch>
            <a:fillRect/>
          </a:stretch>
        </p:blipFill>
        <p:spPr bwMode="auto">
          <a:xfrm>
            <a:off x="5260975" y="2362200"/>
            <a:ext cx="1041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Content Placeholder 2"/>
          <p:cNvSpPr txBox="1">
            <a:spLocks/>
          </p:cNvSpPr>
          <p:nvPr/>
        </p:nvSpPr>
        <p:spPr>
          <a:xfrm>
            <a:off x="5593896" y="0"/>
            <a:ext cx="3563713" cy="6858000"/>
          </a:xfrm>
          <a:prstGeom prst="rect">
            <a:avLst/>
          </a:prstGeom>
          <a:solidFill>
            <a:schemeClr val="bg1">
              <a:lumMod val="75000"/>
            </a:schemeClr>
          </a:solid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haw-US" sz="2800" b="1" dirty="0"/>
              <a:t>Hawaiʻi</a:t>
            </a:r>
            <a:r>
              <a:rPr lang="en-US" sz="2800" b="1" dirty="0"/>
              <a:t>’s Native Flora</a:t>
            </a:r>
          </a:p>
          <a:p>
            <a:pPr marL="0" indent="0" algn="ctr">
              <a:buNone/>
            </a:pPr>
            <a:endParaRPr lang="en-US" sz="2800" b="1" dirty="0"/>
          </a:p>
          <a:p>
            <a:pPr marL="0" indent="0" algn="ctr">
              <a:buNone/>
            </a:pPr>
            <a:r>
              <a:rPr lang="haw-US" sz="2800" dirty="0"/>
              <a:t>13</a:t>
            </a:r>
            <a:r>
              <a:rPr lang="en-US" sz="2800" dirty="0"/>
              <a:t>80</a:t>
            </a:r>
            <a:r>
              <a:rPr lang="haw-US" sz="2800" dirty="0"/>
              <a:t> Total </a:t>
            </a:r>
            <a:r>
              <a:rPr lang="haw-US" sz="2800" u="sng" dirty="0"/>
              <a:t>TAXA </a:t>
            </a:r>
          </a:p>
          <a:p>
            <a:pPr marL="0" indent="0" algn="ctr">
              <a:buNone/>
            </a:pPr>
            <a:endParaRPr lang="en-US" sz="2800" dirty="0"/>
          </a:p>
          <a:p>
            <a:pPr marL="0" indent="0" algn="ctr">
              <a:buNone/>
            </a:pPr>
            <a:r>
              <a:rPr lang="en-US" sz="2800" dirty="0"/>
              <a:t>89% Endemic Angiosperms</a:t>
            </a:r>
          </a:p>
          <a:p>
            <a:pPr marL="0" indent="0" algn="ctr">
              <a:buNone/>
            </a:pPr>
            <a:endParaRPr lang="haw-US" sz="2800" dirty="0"/>
          </a:p>
          <a:p>
            <a:pPr marL="0" indent="0" algn="ctr">
              <a:buNone/>
            </a:pPr>
            <a:r>
              <a:rPr lang="haw-US" sz="2800" dirty="0"/>
              <a:t>7</a:t>
            </a:r>
            <a:r>
              <a:rPr lang="en-US" sz="2800" dirty="0"/>
              <a:t>4</a:t>
            </a:r>
            <a:r>
              <a:rPr lang="haw-US" sz="2800" dirty="0"/>
              <a:t>% Endemic Pteridophytes</a:t>
            </a:r>
            <a:endParaRPr lang="en-US" sz="2800" dirty="0"/>
          </a:p>
          <a:p>
            <a:pPr marL="0" indent="0" algn="ctr">
              <a:buNone/>
            </a:pPr>
            <a:endParaRPr lang="en-US" sz="2800" dirty="0"/>
          </a:p>
          <a:p>
            <a:pPr marL="0" indent="0" algn="ctr">
              <a:buNone/>
            </a:pPr>
            <a:r>
              <a:rPr lang="haw-US" sz="2800" dirty="0" smtClean="0"/>
              <a:t>133 </a:t>
            </a:r>
            <a:r>
              <a:rPr lang="haw-US" sz="2800" dirty="0"/>
              <a:t>Extinct </a:t>
            </a:r>
            <a:r>
              <a:rPr lang="haw-US" sz="2800" dirty="0" smtClean="0"/>
              <a:t>(10%)</a:t>
            </a:r>
            <a:endParaRPr lang="en-US" sz="2800" dirty="0"/>
          </a:p>
          <a:p>
            <a:pPr marL="0" indent="0" algn="ctr">
              <a:buNone/>
            </a:pPr>
            <a:r>
              <a:rPr lang="en-US" sz="2800" dirty="0"/>
              <a:t>440 Endangered</a:t>
            </a:r>
          </a:p>
          <a:p>
            <a:pPr marL="0" indent="0" algn="ctr">
              <a:buNone/>
            </a:pPr>
            <a:r>
              <a:rPr lang="en-US" sz="2800" dirty="0"/>
              <a:t>9 Threatened</a:t>
            </a:r>
            <a:endParaRPr lang="haw-US" sz="2800" dirty="0"/>
          </a:p>
        </p:txBody>
      </p:sp>
    </p:spTree>
    <p:extLst>
      <p:ext uri="{BB962C8B-B14F-4D97-AF65-F5344CB8AC3E}">
        <p14:creationId xmlns:p14="http://schemas.microsoft.com/office/powerpoint/2010/main" val="668662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400" y="0"/>
            <a:ext cx="10287000" cy="6858000"/>
          </a:xfrm>
          <a:prstGeom prst="rect">
            <a:avLst/>
          </a:prstGeom>
        </p:spPr>
      </p:pic>
      <p:sp>
        <p:nvSpPr>
          <p:cNvPr id="6" name="TextBox 5"/>
          <p:cNvSpPr txBox="1"/>
          <p:nvPr/>
        </p:nvSpPr>
        <p:spPr>
          <a:xfrm>
            <a:off x="279400" y="6121400"/>
            <a:ext cx="3771900" cy="646331"/>
          </a:xfrm>
          <a:prstGeom prst="rect">
            <a:avLst/>
          </a:prstGeom>
          <a:noFill/>
        </p:spPr>
        <p:txBody>
          <a:bodyPr wrap="square" rtlCol="0">
            <a:spAutoFit/>
          </a:bodyPr>
          <a:lstStyle/>
          <a:p>
            <a:r>
              <a:rPr lang="en-US" sz="3600" i="1" dirty="0" err="1">
                <a:solidFill>
                  <a:schemeClr val="bg1"/>
                </a:solidFill>
              </a:rPr>
              <a:t>Cyanea</a:t>
            </a:r>
            <a:r>
              <a:rPr lang="en-US" sz="3600" i="1" dirty="0">
                <a:solidFill>
                  <a:schemeClr val="bg1"/>
                </a:solidFill>
              </a:rPr>
              <a:t> </a:t>
            </a:r>
            <a:r>
              <a:rPr lang="en-US" sz="3600" i="1" dirty="0" err="1">
                <a:solidFill>
                  <a:schemeClr val="bg1"/>
                </a:solidFill>
              </a:rPr>
              <a:t>crispa</a:t>
            </a:r>
            <a:endParaRPr lang="en-US" sz="3600" i="1" dirty="0">
              <a:solidFill>
                <a:schemeClr val="bg1"/>
              </a:solidFill>
            </a:endParaRPr>
          </a:p>
        </p:txBody>
      </p:sp>
    </p:spTree>
    <p:extLst>
      <p:ext uri="{BB962C8B-B14F-4D97-AF65-F5344CB8AC3E}">
        <p14:creationId xmlns:p14="http://schemas.microsoft.com/office/powerpoint/2010/main" val="3889672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0201" y="0"/>
            <a:ext cx="10244667" cy="6858000"/>
          </a:xfrm>
          <a:prstGeom prst="rect">
            <a:avLst/>
          </a:prstGeom>
        </p:spPr>
      </p:pic>
      <p:sp>
        <p:nvSpPr>
          <p:cNvPr id="3" name="Rectangle 2"/>
          <p:cNvSpPr/>
          <p:nvPr/>
        </p:nvSpPr>
        <p:spPr>
          <a:xfrm>
            <a:off x="4422961" y="247134"/>
            <a:ext cx="4551887" cy="646331"/>
          </a:xfrm>
          <a:prstGeom prst="rect">
            <a:avLst/>
          </a:prstGeom>
        </p:spPr>
        <p:txBody>
          <a:bodyPr wrap="none">
            <a:spAutoFit/>
          </a:bodyPr>
          <a:lstStyle/>
          <a:p>
            <a:r>
              <a:rPr lang="en-US" sz="3600" i="1" dirty="0">
                <a:solidFill>
                  <a:schemeClr val="bg1"/>
                </a:solidFill>
              </a:rPr>
              <a:t>Kanaloa kahoolawensis</a:t>
            </a:r>
          </a:p>
        </p:txBody>
      </p:sp>
    </p:spTree>
    <p:extLst>
      <p:ext uri="{BB962C8B-B14F-4D97-AF65-F5344CB8AC3E}">
        <p14:creationId xmlns:p14="http://schemas.microsoft.com/office/powerpoint/2010/main" val="336247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846187"/>
            <a:ext cx="9144000" cy="10550373"/>
          </a:xfrm>
          <a:prstGeom prst="rect">
            <a:avLst/>
          </a:prstGeom>
        </p:spPr>
      </p:pic>
      <p:sp>
        <p:nvSpPr>
          <p:cNvPr id="3" name="Rectangle 2"/>
          <p:cNvSpPr/>
          <p:nvPr/>
        </p:nvSpPr>
        <p:spPr>
          <a:xfrm>
            <a:off x="-44072" y="6211669"/>
            <a:ext cx="4616072" cy="646331"/>
          </a:xfrm>
          <a:prstGeom prst="rect">
            <a:avLst/>
          </a:prstGeom>
        </p:spPr>
        <p:txBody>
          <a:bodyPr wrap="none">
            <a:spAutoFit/>
          </a:bodyPr>
          <a:lstStyle/>
          <a:p>
            <a:r>
              <a:rPr lang="en-US" sz="3600" i="1" dirty="0">
                <a:solidFill>
                  <a:schemeClr val="bg1"/>
                </a:solidFill>
              </a:rPr>
              <a:t>Metrosideros </a:t>
            </a:r>
            <a:r>
              <a:rPr lang="en-US" sz="3600" i="1" dirty="0" err="1">
                <a:solidFill>
                  <a:schemeClr val="bg1"/>
                </a:solidFill>
              </a:rPr>
              <a:t>macropus</a:t>
            </a:r>
            <a:endParaRPr lang="en-US" sz="3600" i="1" dirty="0">
              <a:solidFill>
                <a:schemeClr val="bg1"/>
              </a:solidFill>
            </a:endParaRPr>
          </a:p>
        </p:txBody>
      </p:sp>
    </p:spTree>
    <p:extLst>
      <p:ext uri="{BB962C8B-B14F-4D97-AF65-F5344CB8AC3E}">
        <p14:creationId xmlns:p14="http://schemas.microsoft.com/office/powerpoint/2010/main" val="4282664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7" descr="hawaiian_islands_bathymetry"/>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 y="-83560"/>
            <a:ext cx="9144001" cy="11510843"/>
          </a:xfrm>
          <a:prstGeom prst="rect">
            <a:avLst/>
          </a:prstGeom>
          <a:noFill/>
        </p:spPr>
        <p:txBody>
          <a:bodyPr wrap="square" rtlCol="0">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rPr>
              <a:t>1</a:t>
            </a:r>
            <a:r>
              <a:rPr kumimoji="0" lang="haw-US" sz="2800" b="1" i="0" u="none" strike="noStrike" kern="0" cap="none" spc="0" normalizeH="0" baseline="0" noProof="0" dirty="0">
                <a:ln>
                  <a:noFill/>
                </a:ln>
                <a:solidFill>
                  <a:sysClr val="windowText" lastClr="000000"/>
                </a:solidFill>
                <a:effectLst/>
                <a:uLnTx/>
                <a:uFillTx/>
              </a:rPr>
              <a:t>30</a:t>
            </a:r>
            <a:r>
              <a:rPr kumimoji="0" lang="haw-US" sz="2800" b="1" i="0" u="none" strike="noStrike" kern="0" cap="none" spc="0" normalizeH="0" noProof="0" dirty="0">
                <a:ln>
                  <a:noFill/>
                </a:ln>
                <a:solidFill>
                  <a:sysClr val="windowText" lastClr="000000"/>
                </a:solidFill>
                <a:effectLst/>
                <a:uLnTx/>
                <a:uFillTx/>
              </a:rPr>
              <a:t> </a:t>
            </a:r>
            <a:r>
              <a:rPr lang="en-US" sz="2800" b="1" kern="0" dirty="0">
                <a:solidFill>
                  <a:sysClr val="windowText" lastClr="000000"/>
                </a:solidFill>
              </a:rPr>
              <a:t>I</a:t>
            </a:r>
            <a:r>
              <a:rPr kumimoji="0" lang="haw-US" sz="2800" b="1" i="0" u="none" strike="noStrike" kern="0" cap="none" spc="0" normalizeH="0" noProof="0" dirty="0">
                <a:ln>
                  <a:noFill/>
                </a:ln>
                <a:solidFill>
                  <a:sysClr val="windowText" lastClr="000000"/>
                </a:solidFill>
                <a:effectLst/>
                <a:uLnTx/>
                <a:uFillTx/>
              </a:rPr>
              <a:t>slands</a:t>
            </a:r>
          </a:p>
          <a:p>
            <a:pPr marL="0" marR="0" lvl="0" indent="0" defTabSz="914400" eaLnBrk="1" fontAlgn="auto" latinLnBrk="0" hangingPunct="1">
              <a:lnSpc>
                <a:spcPct val="100000"/>
              </a:lnSpc>
              <a:spcBef>
                <a:spcPct val="50000"/>
              </a:spcBef>
              <a:spcAft>
                <a:spcPts val="0"/>
              </a:spcAft>
              <a:buClrTx/>
              <a:buSzTx/>
              <a:buFontTx/>
              <a:buNone/>
              <a:tabLst/>
              <a:defRPr/>
            </a:pPr>
            <a:r>
              <a:rPr lang="haw-US" sz="2800" b="1" kern="0" baseline="0" dirty="0">
                <a:solidFill>
                  <a:sysClr val="windowText" lastClr="000000"/>
                </a:solidFill>
              </a:rPr>
              <a:t>Widest</a:t>
            </a:r>
            <a:r>
              <a:rPr lang="haw-US" sz="2800" b="1" kern="0" dirty="0">
                <a:solidFill>
                  <a:sysClr val="windowText" lastClr="000000"/>
                </a:solidFill>
              </a:rPr>
              <a:t> State in the U.S. </a:t>
            </a: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2800"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ct val="50000"/>
              </a:spcBef>
              <a:spcAft>
                <a:spcPts val="0"/>
              </a:spcAft>
              <a:buClrTx/>
              <a:buSzTx/>
              <a:buFontTx/>
              <a:buNone/>
              <a:tabLst/>
              <a:defRPr/>
            </a:pPr>
            <a:endParaRPr lang="en-US" sz="2800" b="1" kern="0" dirty="0">
              <a:solidFill>
                <a:sysClr val="windowText" lastClr="000000"/>
              </a:solidFill>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2800"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haw-US" sz="2800"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ct val="50000"/>
              </a:spcBef>
              <a:spcAft>
                <a:spcPts val="0"/>
              </a:spcAft>
              <a:buClrTx/>
              <a:buSzTx/>
              <a:buFontTx/>
              <a:buNone/>
              <a:tabLst/>
              <a:defRPr/>
            </a:pPr>
            <a:endParaRPr lang="haw-US" sz="2800" b="1" kern="0" baseline="0" dirty="0">
              <a:solidFill>
                <a:schemeClr val="bg1"/>
              </a:solidFill>
            </a:endParaRPr>
          </a:p>
          <a:p>
            <a:pPr marL="0" marR="0" lvl="0" indent="0" defTabSz="914400" eaLnBrk="1" fontAlgn="auto" latinLnBrk="0" hangingPunct="1">
              <a:lnSpc>
                <a:spcPct val="100000"/>
              </a:lnSpc>
              <a:spcBef>
                <a:spcPct val="50000"/>
              </a:spcBef>
              <a:spcAft>
                <a:spcPts val="0"/>
              </a:spcAft>
              <a:buClrTx/>
              <a:buSzTx/>
              <a:buFontTx/>
              <a:buNone/>
              <a:tabLst/>
              <a:defRPr/>
            </a:pPr>
            <a:r>
              <a:rPr kumimoji="0" lang="haw-US" sz="2800" b="1" i="0" u="none" strike="noStrike" kern="0" cap="none" spc="0" normalizeH="0" noProof="0" dirty="0">
                <a:ln>
                  <a:noFill/>
                </a:ln>
                <a:solidFill>
                  <a:schemeClr val="bg1"/>
                </a:solidFill>
                <a:effectLst/>
                <a:uLnTx/>
                <a:uFillTx/>
              </a:rPr>
              <a:t>At least 15 Conserva</a:t>
            </a:r>
            <a:r>
              <a:rPr kumimoji="0" lang="en-US" sz="2800" b="1" i="0" u="none" strike="noStrike" kern="0" cap="none" spc="0" normalizeH="0" noProof="0" dirty="0">
                <a:ln>
                  <a:noFill/>
                </a:ln>
                <a:solidFill>
                  <a:schemeClr val="bg1"/>
                </a:solidFill>
                <a:effectLst/>
                <a:uLnTx/>
                <a:uFillTx/>
              </a:rPr>
              <a:t>t</a:t>
            </a:r>
            <a:r>
              <a:rPr kumimoji="0" lang="haw-US" sz="2800" b="1" i="0" u="none" strike="noStrike" kern="0" cap="none" spc="0" normalizeH="0" noProof="0" dirty="0">
                <a:ln>
                  <a:noFill/>
                </a:ln>
                <a:solidFill>
                  <a:schemeClr val="bg1"/>
                </a:solidFill>
                <a:effectLst/>
                <a:uLnTx/>
                <a:uFillTx/>
              </a:rPr>
              <a:t>ion Groups</a:t>
            </a:r>
          </a:p>
          <a:p>
            <a:pPr marL="0" marR="0" lvl="0" indent="0" defTabSz="914400" eaLnBrk="1" fontAlgn="auto" latinLnBrk="0" hangingPunct="1">
              <a:lnSpc>
                <a:spcPct val="100000"/>
              </a:lnSpc>
              <a:spcBef>
                <a:spcPct val="50000"/>
              </a:spcBef>
              <a:spcAft>
                <a:spcPts val="0"/>
              </a:spcAft>
              <a:buClrTx/>
              <a:buSzTx/>
              <a:buFontTx/>
              <a:buNone/>
              <a:tabLst/>
              <a:defRPr/>
            </a:pPr>
            <a:endParaRPr lang="haw-US" sz="2800" b="1" kern="0" baseline="0" dirty="0">
              <a:solidFill>
                <a:schemeClr val="bg1"/>
              </a:solidFill>
            </a:endParaRPr>
          </a:p>
          <a:p>
            <a:pPr marL="0" marR="0" lvl="0" indent="0" defTabSz="914400" eaLnBrk="1" fontAlgn="auto" latinLnBrk="0" hangingPunct="1">
              <a:lnSpc>
                <a:spcPct val="100000"/>
              </a:lnSpc>
              <a:spcBef>
                <a:spcPct val="50000"/>
              </a:spcBef>
              <a:spcAft>
                <a:spcPts val="0"/>
              </a:spcAft>
              <a:buClrTx/>
              <a:buSzTx/>
              <a:buFontTx/>
              <a:buNone/>
              <a:tabLst/>
              <a:defRPr/>
            </a:pPr>
            <a:r>
              <a:rPr kumimoji="0" lang="haw-US" sz="2800" b="1" i="0" u="none" strike="noStrike" kern="0" cap="none" spc="0" normalizeH="0" noProof="0" dirty="0">
                <a:ln>
                  <a:noFill/>
                </a:ln>
                <a:solidFill>
                  <a:schemeClr val="bg1"/>
                </a:solidFill>
                <a:effectLst/>
                <a:uLnTx/>
                <a:uFillTx/>
              </a:rPr>
              <a:t>19 Ex Situ facilites Statewide</a:t>
            </a:r>
            <a:endParaRPr kumimoji="0" lang="en-US" sz="2800" b="1"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2800" b="1"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418952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6387" name="Picture 3" descr="C:\Users\matthew.keir\Desktop\Picasa Export\Become Involved - Windows Internet Explorer 2012-07-25 34122 PM.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4366" y="1496567"/>
            <a:ext cx="4663160" cy="685845"/>
          </a:xfrm>
          <a:prstGeom prst="rect">
            <a:avLst/>
          </a:prstGeom>
          <a:noFill/>
          <a:ln w="9525">
            <a:noFill/>
            <a:miter lim="800000"/>
            <a:headEnd/>
            <a:tailEnd/>
          </a:ln>
        </p:spPr>
      </p:pic>
      <p:pic>
        <p:nvPicPr>
          <p:cNvPr id="16388" name="Picture 6" descr="DOFAWbanner2.gif"/>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01895" y="2347413"/>
            <a:ext cx="3262015" cy="1008283"/>
          </a:xfrm>
          <a:prstGeom prst="rect">
            <a:avLst/>
          </a:prstGeom>
          <a:noFill/>
          <a:ln w="9525">
            <a:noFill/>
            <a:miter lim="800000"/>
            <a:headEnd/>
            <a:tailEnd/>
          </a:ln>
        </p:spPr>
      </p:pic>
      <p:pic>
        <p:nvPicPr>
          <p:cNvPr id="16389" name="Picture 7" descr="thCAVX7DQF.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48187" y="2233659"/>
            <a:ext cx="872533" cy="1038729"/>
          </a:xfrm>
          <a:prstGeom prst="rect">
            <a:avLst/>
          </a:prstGeom>
          <a:noFill/>
          <a:ln w="9525">
            <a:noFill/>
            <a:miter lim="800000"/>
            <a:headEnd/>
            <a:tailEnd/>
          </a:ln>
        </p:spPr>
      </p:pic>
      <p:pic>
        <p:nvPicPr>
          <p:cNvPr id="16390" name="Picture 8" descr="uhlogoindex.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1968426" y="3330396"/>
            <a:ext cx="1262829" cy="1309194"/>
          </a:xfrm>
          <a:prstGeom prst="rect">
            <a:avLst/>
          </a:prstGeom>
          <a:solidFill>
            <a:schemeClr val="bg1"/>
          </a:solidFill>
          <a:ln w="9525">
            <a:noFill/>
            <a:miter lim="800000"/>
            <a:headEnd/>
            <a:tailEnd/>
          </a:ln>
        </p:spPr>
      </p:pic>
      <p:pic>
        <p:nvPicPr>
          <p:cNvPr id="16391"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446572" y="3336458"/>
            <a:ext cx="1175002" cy="2272039"/>
          </a:xfrm>
          <a:prstGeom prst="rect">
            <a:avLst/>
          </a:prstGeom>
          <a:noFill/>
          <a:ln w="9525">
            <a:noFill/>
            <a:miter lim="800000"/>
            <a:headEnd/>
            <a:tailEnd/>
          </a:ln>
        </p:spPr>
      </p:pic>
      <p:pic>
        <p:nvPicPr>
          <p:cNvPr id="16392" name="Picture 10" descr="thCATGQ92Y.jp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bwMode="auto">
          <a:xfrm>
            <a:off x="83771" y="2674137"/>
            <a:ext cx="2449310" cy="611836"/>
          </a:xfrm>
          <a:prstGeom prst="rect">
            <a:avLst/>
          </a:prstGeom>
          <a:noFill/>
          <a:ln w="9525">
            <a:noFill/>
            <a:miter lim="800000"/>
            <a:headEnd/>
            <a:tailEnd/>
          </a:ln>
        </p:spPr>
      </p:pic>
      <p:pic>
        <p:nvPicPr>
          <p:cNvPr id="16393" name="Picture 11" descr="The-Nature-Conservancy-logo.jp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967219" y="766098"/>
            <a:ext cx="2082128" cy="704073"/>
          </a:xfrm>
          <a:prstGeom prst="rect">
            <a:avLst/>
          </a:prstGeom>
          <a:noFill/>
          <a:ln w="9525">
            <a:noFill/>
            <a:miter lim="800000"/>
            <a:headEnd/>
            <a:tailEnd/>
          </a:ln>
        </p:spPr>
      </p:pic>
      <p:pic>
        <p:nvPicPr>
          <p:cNvPr id="16395" name="Picture 17" descr="dark_header.jp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3988" y="6243390"/>
            <a:ext cx="4771427" cy="578001"/>
          </a:xfrm>
          <a:prstGeom prst="rect">
            <a:avLst/>
          </a:prstGeom>
          <a:noFill/>
          <a:ln w="9525">
            <a:noFill/>
            <a:miter lim="800000"/>
            <a:headEnd/>
            <a:tailEnd/>
          </a:ln>
        </p:spPr>
      </p:pic>
      <p:pic>
        <p:nvPicPr>
          <p:cNvPr id="16397" name="Picture 4" descr="http://www.hawaii.edu/ccrt/image/ccrt-logo-white-text-on-dark.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477902" y="5911763"/>
            <a:ext cx="2578478" cy="857865"/>
          </a:xfrm>
          <a:prstGeom prst="rect">
            <a:avLst/>
          </a:prstGeom>
          <a:solidFill>
            <a:schemeClr val="tx1"/>
          </a:solidFill>
          <a:ln w="9525">
            <a:noFill/>
            <a:miter lim="800000"/>
            <a:headEnd/>
            <a:tailEnd/>
          </a:ln>
        </p:spPr>
      </p:pic>
      <p:pic>
        <p:nvPicPr>
          <p:cNvPr id="16398" name="Picture 18" descr="board-water-supply.jpg"/>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bwMode="auto">
          <a:xfrm>
            <a:off x="1733896" y="4733516"/>
            <a:ext cx="1548735" cy="874981"/>
          </a:xfrm>
          <a:prstGeom prst="rect">
            <a:avLst/>
          </a:prstGeom>
          <a:noFill/>
          <a:ln w="9525">
            <a:noFill/>
            <a:miter lim="800000"/>
            <a:headEnd/>
            <a:tailEnd/>
          </a:ln>
        </p:spPr>
      </p:pic>
      <p:pic>
        <p:nvPicPr>
          <p:cNvPr id="16" name="Content Placeholder 5"/>
          <p:cNvPicPr>
            <a:picLocks noGrp="1" noChangeAspect="1"/>
          </p:cNvPicPr>
          <p:nvPr>
            <p:ph idx="1"/>
          </p:nvPr>
        </p:nvPicPr>
        <p:blipFill>
          <a:blip r:embed="rId13" cstate="screen">
            <a:extLst>
              <a:ext uri="{28A0092B-C50C-407E-A947-70E740481C1C}">
                <a14:useLocalDpi xmlns:a14="http://schemas.microsoft.com/office/drawing/2010/main"/>
              </a:ext>
            </a:extLst>
          </a:blip>
          <a:srcRect l="-54553" r="-54553"/>
          <a:stretch>
            <a:fillRect/>
          </a:stretch>
        </p:blipFill>
        <p:spPr>
          <a:xfrm>
            <a:off x="-685685" y="4461873"/>
            <a:ext cx="3090219" cy="1699502"/>
          </a:xfrm>
        </p:spPr>
      </p:pic>
      <p:pic>
        <p:nvPicPr>
          <p:cNvPr id="17" name="Picture 9" descr="logo.gif"/>
          <p:cNvPicPr>
            <a:picLocks noChangeAspect="1"/>
          </p:cNvPicPr>
          <p:nvPr/>
        </p:nvPicPr>
        <p:blipFill>
          <a:blip r:embed="rId14" cstate="screen">
            <a:alphaModFix/>
            <a:duotone>
              <a:prstClr val="black"/>
              <a:schemeClr val="tx2">
                <a:tint val="45000"/>
                <a:satMod val="400000"/>
              </a:schemeClr>
            </a:duotone>
            <a:extLst>
              <a:ext uri="{BEBA8EAE-BF5A-486C-A8C5-ECC9F3942E4B}">
                <a14:imgProps xmlns:a14="http://schemas.microsoft.com/office/drawing/2010/main">
                  <a14:imgLayer r:embed="rId15">
                    <a14:imgEffect>
                      <a14:colorTemperature colorTemp="11500"/>
                    </a14:imgEffect>
                    <a14:imgEffect>
                      <a14:saturation sat="228000"/>
                    </a14:imgEffect>
                  </a14:imgLayer>
                </a14:imgProps>
              </a:ext>
              <a:ext uri="{28A0092B-C50C-407E-A947-70E740481C1C}">
                <a14:useLocalDpi xmlns:a14="http://schemas.microsoft.com/office/drawing/2010/main"/>
              </a:ext>
            </a:extLst>
          </a:blip>
          <a:srcRect/>
          <a:stretch>
            <a:fillRect/>
          </a:stretch>
        </p:blipFill>
        <p:spPr bwMode="auto">
          <a:xfrm>
            <a:off x="7432901" y="3442429"/>
            <a:ext cx="1606523" cy="1004685"/>
          </a:xfrm>
          <a:prstGeom prst="rect">
            <a:avLst/>
          </a:prstGeom>
          <a:solidFill>
            <a:schemeClr val="tx1"/>
          </a:solidFill>
          <a:ln w="9525">
            <a:solidFill>
              <a:srgbClr val="008000"/>
            </a:solidFill>
            <a:miter lim="800000"/>
            <a:headEnd/>
            <a:tailEnd/>
          </a:ln>
        </p:spPr>
      </p:pic>
      <p:pic>
        <p:nvPicPr>
          <p:cNvPr id="18" name="Picture 17"/>
          <p:cNvPicPr/>
          <p:nvPr/>
        </p:nvPicPr>
        <p:blipFill>
          <a:blip r:embed="rId16" cstate="email">
            <a:extLst>
              <a:ext uri="{28A0092B-C50C-407E-A947-70E740481C1C}">
                <a14:useLocalDpi xmlns:a14="http://schemas.microsoft.com/office/drawing/2010/main"/>
              </a:ext>
            </a:extLst>
          </a:blip>
          <a:stretch>
            <a:fillRect/>
          </a:stretch>
        </p:blipFill>
        <p:spPr>
          <a:xfrm>
            <a:off x="4694251" y="3400164"/>
            <a:ext cx="1664208" cy="1671638"/>
          </a:xfrm>
          <a:prstGeom prst="rect">
            <a:avLst/>
          </a:prstGeom>
        </p:spPr>
      </p:pic>
      <p:sp>
        <p:nvSpPr>
          <p:cNvPr id="20" name="TextBox 19"/>
          <p:cNvSpPr txBox="1"/>
          <p:nvPr/>
        </p:nvSpPr>
        <p:spPr>
          <a:xfrm>
            <a:off x="83771" y="2241228"/>
            <a:ext cx="2207873" cy="31008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Honolulu Botanical Gardens</a:t>
            </a:r>
          </a:p>
        </p:txBody>
      </p:sp>
      <p:pic>
        <p:nvPicPr>
          <p:cNvPr id="3" name="Picture 2" descr="HCA_logo.png"/>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4792302" y="2244294"/>
            <a:ext cx="862609" cy="1086170"/>
          </a:xfrm>
          <a:prstGeom prst="rect">
            <a:avLst/>
          </a:prstGeom>
        </p:spPr>
      </p:pic>
      <p:pic>
        <p:nvPicPr>
          <p:cNvPr id="5" name="Picture 4" descr="usfs.jp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554525" y="4673885"/>
            <a:ext cx="1040363" cy="1167954"/>
          </a:xfrm>
          <a:prstGeom prst="rect">
            <a:avLst/>
          </a:prstGeom>
        </p:spPr>
      </p:pic>
      <p:pic>
        <p:nvPicPr>
          <p:cNvPr id="6" name="Picture 5"/>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733896" y="5689858"/>
            <a:ext cx="2738388" cy="514910"/>
          </a:xfrm>
          <a:prstGeom prst="rect">
            <a:avLst/>
          </a:prstGeom>
        </p:spPr>
      </p:pic>
      <p:pic>
        <p:nvPicPr>
          <p:cNvPr id="7" name="Picture 6"/>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3757821" y="2248003"/>
            <a:ext cx="852006" cy="1019490"/>
          </a:xfrm>
          <a:prstGeom prst="rect">
            <a:avLst/>
          </a:prstGeom>
        </p:spPr>
      </p:pic>
      <p:pic>
        <p:nvPicPr>
          <p:cNvPr id="8" name="Picture 7"/>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6959240" y="109457"/>
            <a:ext cx="2132639" cy="576950"/>
          </a:xfrm>
          <a:prstGeom prst="rect">
            <a:avLst/>
          </a:prstGeom>
        </p:spPr>
      </p:pic>
      <p:pic>
        <p:nvPicPr>
          <p:cNvPr id="9" name="Picture 8"/>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081883" y="128745"/>
            <a:ext cx="1759186" cy="786932"/>
          </a:xfrm>
          <a:prstGeom prst="rect">
            <a:avLst/>
          </a:prstGeom>
        </p:spPr>
      </p:pic>
      <p:pic>
        <p:nvPicPr>
          <p:cNvPr id="10" name="Picture 9"/>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419848" y="3405283"/>
            <a:ext cx="913396" cy="1109483"/>
          </a:xfrm>
          <a:prstGeom prst="rect">
            <a:avLst/>
          </a:prstGeom>
        </p:spPr>
      </p:pic>
      <p:pic>
        <p:nvPicPr>
          <p:cNvPr id="11" name="Picture 10"/>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7744178" y="4569372"/>
            <a:ext cx="1263287" cy="1253749"/>
          </a:xfrm>
          <a:prstGeom prst="rect">
            <a:avLst/>
          </a:prstGeom>
        </p:spPr>
      </p:pic>
      <p:pic>
        <p:nvPicPr>
          <p:cNvPr id="13" name="Picture 1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05277" y="3401483"/>
            <a:ext cx="1698775" cy="963399"/>
          </a:xfrm>
          <a:prstGeom prst="rect">
            <a:avLst/>
          </a:prstGeom>
        </p:spPr>
      </p:pic>
      <p:pic>
        <p:nvPicPr>
          <p:cNvPr id="14" name="Picture 13"/>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967219" y="1558209"/>
            <a:ext cx="2082128" cy="737421"/>
          </a:xfrm>
          <a:prstGeom prst="rect">
            <a:avLst/>
          </a:prstGeom>
        </p:spPr>
      </p:pic>
      <p:pic>
        <p:nvPicPr>
          <p:cNvPr id="15" name="Picture 14"/>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786306" y="991575"/>
            <a:ext cx="1087470" cy="1254940"/>
          </a:xfrm>
          <a:prstGeom prst="rect">
            <a:avLst/>
          </a:prstGeom>
        </p:spPr>
      </p:pic>
      <p:pic>
        <p:nvPicPr>
          <p:cNvPr id="21" name="Picture 20"/>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4916815" y="5178775"/>
            <a:ext cx="1416251" cy="1416251"/>
          </a:xfrm>
          <a:prstGeom prst="rect">
            <a:avLst/>
          </a:prstGeom>
        </p:spPr>
      </p:pic>
      <p:sp>
        <p:nvSpPr>
          <p:cNvPr id="30" name="Rectangle 3"/>
          <p:cNvSpPr>
            <a:spLocks noChangeArrowheads="1"/>
          </p:cNvSpPr>
          <p:nvPr/>
        </p:nvSpPr>
        <p:spPr bwMode="auto">
          <a:xfrm>
            <a:off x="397157" y="289044"/>
            <a:ext cx="407512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chemeClr val="tx1"/>
                </a:solidFill>
                <a:effectLst/>
                <a:latin typeface="Helvetica" panose="020B0604020202020204" pitchFamily="34" charset="0"/>
                <a:ea typeface="Times New Roman" panose="02020603050405020304" pitchFamily="18" charset="0"/>
                <a:cs typeface="Times New Roman" panose="02020603050405020304" pitchFamily="18" charset="0"/>
              </a:rPr>
              <a:t>Plant </a:t>
            </a:r>
            <a:r>
              <a:rPr kumimoji="0" lang="en-US" altLang="en-US" sz="2800" b="1" i="0" u="none" strike="noStrike" cap="none" normalizeH="0" baseline="0" dirty="0">
                <a:ln>
                  <a:noFill/>
                </a:ln>
                <a:solidFill>
                  <a:schemeClr val="tx1"/>
                </a:solidFill>
                <a:effectLst/>
                <a:latin typeface="Helvetica" panose="020B0604020202020204" pitchFamily="34" charset="0"/>
                <a:ea typeface="Times New Roman" panose="02020603050405020304" pitchFamily="18" charset="0"/>
                <a:cs typeface="Times New Roman" panose="02020603050405020304" pitchFamily="18" charset="0"/>
              </a:rPr>
              <a:t>Conservation </a:t>
            </a:r>
            <a:r>
              <a:rPr kumimoji="0" lang="en-US" altLang="en-US" sz="2800" b="1" i="0" u="none" strike="noStrike" cap="none" normalizeH="0" baseline="0" dirty="0" smtClean="0">
                <a:ln>
                  <a:noFill/>
                </a:ln>
                <a:solidFill>
                  <a:schemeClr val="tx1"/>
                </a:solidFill>
                <a:effectLst/>
                <a:latin typeface="Helvetica" panose="020B0604020202020204" pitchFamily="34" charset="0"/>
                <a:ea typeface="Times New Roman" panose="02020603050405020304" pitchFamily="18" charset="0"/>
                <a:cs typeface="Times New Roman" panose="02020603050405020304" pitchFamily="18" charset="0"/>
              </a:rPr>
              <a:t>in Hawaii </a:t>
            </a:r>
            <a:endParaRPr kumimoji="0" lang="en-US" altLang="en-US" sz="2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861038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96900" y="0"/>
            <a:ext cx="10436087" cy="6858000"/>
          </a:xfrm>
        </p:spPr>
      </p:pic>
      <p:sp>
        <p:nvSpPr>
          <p:cNvPr id="5" name="TextBox 4"/>
          <p:cNvSpPr txBox="1"/>
          <p:nvPr/>
        </p:nvSpPr>
        <p:spPr>
          <a:xfrm>
            <a:off x="12700" y="381000"/>
            <a:ext cx="4635500" cy="1200329"/>
          </a:xfrm>
          <a:prstGeom prst="rect">
            <a:avLst/>
          </a:prstGeom>
          <a:noFill/>
        </p:spPr>
        <p:txBody>
          <a:bodyPr wrap="square" rtlCol="0">
            <a:spAutoFit/>
          </a:bodyPr>
          <a:lstStyle/>
          <a:p>
            <a:r>
              <a:rPr lang="en-US" sz="3600" b="1" dirty="0">
                <a:solidFill>
                  <a:schemeClr val="bg1"/>
                </a:solidFill>
              </a:rPr>
              <a:t>Standardizing and Sharing Data</a:t>
            </a:r>
          </a:p>
        </p:txBody>
      </p:sp>
      <p:sp>
        <p:nvSpPr>
          <p:cNvPr id="6" name="TextBox 5"/>
          <p:cNvSpPr txBox="1"/>
          <p:nvPr/>
        </p:nvSpPr>
        <p:spPr>
          <a:xfrm>
            <a:off x="6096000" y="6210300"/>
            <a:ext cx="3403600" cy="461665"/>
          </a:xfrm>
          <a:prstGeom prst="rect">
            <a:avLst/>
          </a:prstGeom>
          <a:noFill/>
        </p:spPr>
        <p:txBody>
          <a:bodyPr wrap="square" rtlCol="0">
            <a:spAutoFit/>
          </a:bodyPr>
          <a:lstStyle/>
          <a:p>
            <a:r>
              <a:rPr lang="en-US" sz="2400" i="1" dirty="0" err="1">
                <a:solidFill>
                  <a:schemeClr val="bg1"/>
                </a:solidFill>
              </a:rPr>
              <a:t>Flueggea</a:t>
            </a:r>
            <a:r>
              <a:rPr lang="en-US" sz="2400" i="1" dirty="0">
                <a:solidFill>
                  <a:schemeClr val="bg1"/>
                </a:solidFill>
              </a:rPr>
              <a:t> </a:t>
            </a:r>
            <a:r>
              <a:rPr lang="en-US" sz="2400" i="1" dirty="0" err="1">
                <a:solidFill>
                  <a:schemeClr val="bg1"/>
                </a:solidFill>
              </a:rPr>
              <a:t>neowawraea</a:t>
            </a:r>
            <a:endParaRPr lang="en-US" sz="2400" i="1" dirty="0">
              <a:solidFill>
                <a:schemeClr val="bg1"/>
              </a:solidFill>
            </a:endParaRPr>
          </a:p>
        </p:txBody>
      </p:sp>
    </p:spTree>
    <p:extLst>
      <p:ext uri="{BB962C8B-B14F-4D97-AF65-F5344CB8AC3E}">
        <p14:creationId xmlns:p14="http://schemas.microsoft.com/office/powerpoint/2010/main" val="38029287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10-19 at 1.57.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0235"/>
            <a:ext cx="9144000" cy="4841407"/>
          </a:xfrm>
          <a:prstGeom prst="rect">
            <a:avLst/>
          </a:prstGeom>
        </p:spPr>
      </p:pic>
      <p:sp>
        <p:nvSpPr>
          <p:cNvPr id="5" name="TextBox 4"/>
          <p:cNvSpPr txBox="1"/>
          <p:nvPr/>
        </p:nvSpPr>
        <p:spPr>
          <a:xfrm>
            <a:off x="570637" y="78430"/>
            <a:ext cx="8114070" cy="1384995"/>
          </a:xfrm>
          <a:prstGeom prst="rect">
            <a:avLst/>
          </a:prstGeom>
          <a:noFill/>
        </p:spPr>
        <p:txBody>
          <a:bodyPr wrap="none" rtlCol="0">
            <a:spAutoFit/>
          </a:bodyPr>
          <a:lstStyle/>
          <a:p>
            <a:pPr algn="ctr"/>
            <a:r>
              <a:rPr lang="en-US" sz="2800" dirty="0" smtClean="0"/>
              <a:t>Endangered Species and Natural Area Reserve Permits</a:t>
            </a:r>
          </a:p>
          <a:p>
            <a:pPr algn="ctr"/>
            <a:endParaRPr lang="en-US" sz="2800" dirty="0" smtClean="0"/>
          </a:p>
          <a:p>
            <a:pPr algn="ctr"/>
            <a:r>
              <a:rPr lang="en-US" sz="2800" dirty="0" smtClean="0"/>
              <a:t>INFORPS</a:t>
            </a:r>
            <a:endParaRPr lang="en-US" sz="2800" dirty="0"/>
          </a:p>
        </p:txBody>
      </p:sp>
    </p:spTree>
    <p:extLst>
      <p:ext uri="{BB962C8B-B14F-4D97-AF65-F5344CB8AC3E}">
        <p14:creationId xmlns:p14="http://schemas.microsoft.com/office/powerpoint/2010/main" val="6971040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28566</TotalTime>
  <Words>207</Words>
  <Application>Microsoft Macintosh PowerPoint</Application>
  <PresentationFormat>On-screen Show (4:3)</PresentationFormat>
  <Paragraphs>65</Paragraphs>
  <Slides>16</Slides>
  <Notes>3</Notes>
  <HiddenSlides>0</HiddenSlides>
  <MMClips>0</MMClips>
  <ScaleCrop>false</ScaleCrop>
  <HeadingPairs>
    <vt:vector size="4" baseType="variant">
      <vt:variant>
        <vt:lpstr>Theme</vt:lpstr>
      </vt:variant>
      <vt:variant>
        <vt:i4>4</vt:i4>
      </vt:variant>
      <vt:variant>
        <vt:lpstr>Slide Titles</vt:lpstr>
      </vt:variant>
      <vt:variant>
        <vt:i4>16</vt:i4>
      </vt:variant>
    </vt:vector>
  </HeadingPairs>
  <TitlesOfParts>
    <vt:vector size="20" baseType="lpstr">
      <vt:lpstr>Office Theme</vt:lpstr>
      <vt:lpstr>1_Office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Standardized Population Units for Location </vt:lpstr>
      <vt:lpstr>PowerPoint Presentation</vt:lpstr>
      <vt:lpstr>Oahu Cyanea spp. # Mature Plants</vt:lpstr>
      <vt:lpstr>PowerPoint Presentation</vt:lpstr>
      <vt:lpstr>PowerPoint Presentation</vt:lpstr>
      <vt:lpstr>PowerPoint Presentation</vt:lpstr>
    </vt:vector>
  </TitlesOfParts>
  <Company>University of Hawaii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Weisenberger</dc:creator>
  <cp:lastModifiedBy>Matt</cp:lastModifiedBy>
  <cp:revision>290</cp:revision>
  <dcterms:created xsi:type="dcterms:W3CDTF">2014-11-17T05:10:57Z</dcterms:created>
  <dcterms:modified xsi:type="dcterms:W3CDTF">2018-10-20T01:13:22Z</dcterms:modified>
</cp:coreProperties>
</file>